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94" r:id="rId3"/>
    <p:sldId id="316" r:id="rId4"/>
    <p:sldId id="324" r:id="rId5"/>
    <p:sldId id="335" r:id="rId6"/>
    <p:sldId id="323" r:id="rId7"/>
    <p:sldId id="332" r:id="rId8"/>
    <p:sldId id="325" r:id="rId9"/>
    <p:sldId id="326" r:id="rId10"/>
    <p:sldId id="327" r:id="rId11"/>
    <p:sldId id="336" r:id="rId12"/>
    <p:sldId id="333" r:id="rId13"/>
    <p:sldId id="337" r:id="rId14"/>
    <p:sldId id="338" r:id="rId15"/>
    <p:sldId id="328" r:id="rId16"/>
    <p:sldId id="339" r:id="rId17"/>
    <p:sldId id="334" r:id="rId18"/>
    <p:sldId id="287"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595" autoAdjust="0"/>
  </p:normalViewPr>
  <p:slideViewPr>
    <p:cSldViewPr>
      <p:cViewPr varScale="1">
        <p:scale>
          <a:sx n="46" d="100"/>
          <a:sy n="46" d="100"/>
        </p:scale>
        <p:origin x="1315" y="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E05B8-715C-4FAF-BC8A-A5F0580F534E}" type="datetimeFigureOut">
              <a:rPr lang="en-US" smtClean="0"/>
              <a:pPr/>
              <a:t>9/26/2014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A204C8-0732-4ACB-BFB7-2799F61E2A0A}" type="slidenum">
              <a:rPr lang="en-IN" smtClean="0"/>
              <a:pPr/>
              <a:t>‹#›</a:t>
            </a:fld>
            <a:endParaRPr lang="en-IN"/>
          </a:p>
        </p:txBody>
      </p:sp>
    </p:spTree>
    <p:extLst>
      <p:ext uri="{BB962C8B-B14F-4D97-AF65-F5344CB8AC3E}">
        <p14:creationId xmlns:p14="http://schemas.microsoft.com/office/powerpoint/2010/main" val="1720646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A204C8-0732-4ACB-BFB7-2799F61E2A0A}" type="slidenum">
              <a:rPr lang="en-IN" smtClean="0"/>
              <a:pPr/>
              <a:t>12</a:t>
            </a:fld>
            <a:endParaRPr lang="en-IN"/>
          </a:p>
        </p:txBody>
      </p:sp>
    </p:spTree>
    <p:extLst>
      <p:ext uri="{BB962C8B-B14F-4D97-AF65-F5344CB8AC3E}">
        <p14:creationId xmlns:p14="http://schemas.microsoft.com/office/powerpoint/2010/main" val="117526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A7C54CB-0529-403B-B072-87342900D6A8}" type="datetimeFigureOut">
              <a:rPr lang="en-US" smtClean="0"/>
              <a:pPr/>
              <a:t>9/26/2014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A7C54CB-0529-403B-B072-87342900D6A8}" type="datetimeFigureOut">
              <a:rPr lang="en-US" smtClean="0"/>
              <a:pPr/>
              <a:t>9/26/2014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A7C54CB-0529-403B-B072-87342900D6A8}" type="datetimeFigureOut">
              <a:rPr lang="en-US" smtClean="0"/>
              <a:pPr/>
              <a:t>9/26/2014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A7C54CB-0529-403B-B072-87342900D6A8}" type="datetimeFigureOut">
              <a:rPr lang="en-US" smtClean="0"/>
              <a:pPr/>
              <a:t>9/26/2014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7C54CB-0529-403B-B072-87342900D6A8}" type="datetimeFigureOut">
              <a:rPr lang="en-US" smtClean="0"/>
              <a:pPr/>
              <a:t>9/26/2014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A7C54CB-0529-403B-B072-87342900D6A8}" type="datetimeFigureOut">
              <a:rPr lang="en-US" smtClean="0"/>
              <a:pPr/>
              <a:t>9/26/2014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A7C54CB-0529-403B-B072-87342900D6A8}" type="datetimeFigureOut">
              <a:rPr lang="en-US" smtClean="0"/>
              <a:pPr/>
              <a:t>9/26/2014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A7C54CB-0529-403B-B072-87342900D6A8}" type="datetimeFigureOut">
              <a:rPr lang="en-US" smtClean="0"/>
              <a:pPr/>
              <a:t>9/26/2014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C54CB-0529-403B-B072-87342900D6A8}" type="datetimeFigureOut">
              <a:rPr lang="en-US" smtClean="0"/>
              <a:pPr/>
              <a:t>9/26/2014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C54CB-0529-403B-B072-87342900D6A8}" type="datetimeFigureOut">
              <a:rPr lang="en-US" smtClean="0"/>
              <a:pPr/>
              <a:t>9/26/2014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C54CB-0529-403B-B072-87342900D6A8}" type="datetimeFigureOut">
              <a:rPr lang="en-US" smtClean="0"/>
              <a:pPr/>
              <a:t>9/26/2014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60570A3-6B67-4C18-ABAC-AE1ACD0864A2}"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C54CB-0529-403B-B072-87342900D6A8}" type="datetimeFigureOut">
              <a:rPr lang="en-US" smtClean="0"/>
              <a:pPr/>
              <a:t>9/26/2014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570A3-6B67-4C18-ABAC-AE1ACD0864A2}"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mailto:professor@tataamc.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3648" y="2740858"/>
            <a:ext cx="3957590" cy="400110"/>
          </a:xfrm>
          <a:prstGeom prst="rect">
            <a:avLst/>
          </a:prstGeom>
          <a:noFill/>
        </p:spPr>
        <p:txBody>
          <a:bodyPr wrap="square" rtlCol="0">
            <a:spAutoFit/>
          </a:bodyPr>
          <a:lstStyle/>
          <a:p>
            <a:pPr algn="ctr"/>
            <a:r>
              <a:rPr lang="en-US" sz="2000" b="1" dirty="0" smtClean="0">
                <a:solidFill>
                  <a:schemeClr val="bg1"/>
                </a:solidFill>
                <a:latin typeface="Arial" pitchFamily="34" charset="0"/>
                <a:cs typeface="Arial" pitchFamily="34" charset="0"/>
              </a:rPr>
              <a:t>FED TAPERING</a:t>
            </a:r>
            <a:endParaRPr lang="en-IN" sz="2000" b="1" dirty="0">
              <a:solidFill>
                <a:schemeClr val="bg1"/>
              </a:solidFill>
              <a:latin typeface="Arial" pitchFamily="34" charset="0"/>
              <a:cs typeface="Arial" pitchFamily="34" charset="0"/>
            </a:endParaRPr>
          </a:p>
        </p:txBody>
      </p:sp>
      <p:grpSp>
        <p:nvGrpSpPr>
          <p:cNvPr id="8" name="Group 7"/>
          <p:cNvGrpSpPr/>
          <p:nvPr/>
        </p:nvGrpSpPr>
        <p:grpSpPr>
          <a:xfrm>
            <a:off x="-1" y="-1"/>
            <a:ext cx="9144001" cy="6858001"/>
            <a:chOff x="-1" y="-1"/>
            <a:chExt cx="9144001" cy="6858001"/>
          </a:xfrm>
        </p:grpSpPr>
        <p:pic>
          <p:nvPicPr>
            <p:cNvPr id="2050" name="Picture 2" descr="H:\TATA\From Rajni\Jpegs_blank\PSS_LESSONS_PG1.jpg"/>
            <p:cNvPicPr>
              <a:picLocks noChangeAspect="1" noChangeArrowheads="1"/>
            </p:cNvPicPr>
            <p:nvPr/>
          </p:nvPicPr>
          <p:blipFill>
            <a:blip r:embed="rId2" cstate="print"/>
            <a:stretch>
              <a:fillRect/>
            </a:stretch>
          </p:blipFill>
          <p:spPr bwMode="auto">
            <a:xfrm>
              <a:off x="-1" y="-1"/>
              <a:ext cx="9144001" cy="6858001"/>
            </a:xfrm>
            <a:prstGeom prst="rect">
              <a:avLst/>
            </a:prstGeom>
            <a:noFill/>
            <a:ln>
              <a:noFill/>
            </a:ln>
          </p:spPr>
        </p:pic>
        <p:pic>
          <p:nvPicPr>
            <p:cNvPr id="4" name="Picture 23" descr="TMF Logo New.jpg"/>
            <p:cNvPicPr>
              <a:picLocks noChangeAspect="1"/>
            </p:cNvPicPr>
            <p:nvPr/>
          </p:nvPicPr>
          <p:blipFill>
            <a:blip r:embed="rId3" cstate="print"/>
            <a:srcRect/>
            <a:stretch>
              <a:fillRect/>
            </a:stretch>
          </p:blipFill>
          <p:spPr bwMode="auto">
            <a:xfrm>
              <a:off x="2411760" y="5321776"/>
              <a:ext cx="1177849" cy="822960"/>
            </a:xfrm>
            <a:prstGeom prst="rect">
              <a:avLst/>
            </a:prstGeom>
            <a:noFill/>
            <a:ln w="9525">
              <a:noFill/>
              <a:miter lim="800000"/>
              <a:headEnd/>
              <a:tailEnd/>
            </a:ln>
          </p:spPr>
        </p:pic>
        <p:cxnSp>
          <p:nvCxnSpPr>
            <p:cNvPr id="7" name="Straight Connector 6"/>
            <p:cNvCxnSpPr/>
            <p:nvPr/>
          </p:nvCxnSpPr>
          <p:spPr>
            <a:xfrm>
              <a:off x="2123728" y="5301208"/>
              <a:ext cx="0" cy="864096"/>
            </a:xfrm>
            <a:prstGeom prst="line">
              <a:avLst/>
            </a:prstGeom>
          </p:spPr>
          <p:style>
            <a:lnRef idx="1">
              <a:schemeClr val="dk1"/>
            </a:lnRef>
            <a:fillRef idx="0">
              <a:schemeClr val="dk1"/>
            </a:fillRef>
            <a:effectRef idx="0">
              <a:schemeClr val="dk1"/>
            </a:effectRef>
            <a:fontRef idx="minor">
              <a:schemeClr val="tx1"/>
            </a:fontRef>
          </p:style>
        </p:cxnSp>
      </p:grpSp>
      <p:sp>
        <p:nvSpPr>
          <p:cNvPr id="9" name="TextBox 8"/>
          <p:cNvSpPr txBox="1"/>
          <p:nvPr/>
        </p:nvSpPr>
        <p:spPr>
          <a:xfrm>
            <a:off x="1115616" y="2755060"/>
            <a:ext cx="3957590" cy="400110"/>
          </a:xfrm>
          <a:prstGeom prst="rect">
            <a:avLst/>
          </a:prstGeom>
          <a:noFill/>
        </p:spPr>
        <p:txBody>
          <a:bodyPr wrap="square" rtlCol="0">
            <a:spAutoFit/>
          </a:bodyPr>
          <a:lstStyle/>
          <a:p>
            <a:pPr algn="ctr"/>
            <a:r>
              <a:rPr lang="en-US" sz="2000" b="1" dirty="0" smtClean="0">
                <a:solidFill>
                  <a:schemeClr val="bg1"/>
                </a:solidFill>
                <a:latin typeface="Arial" pitchFamily="34" charset="0"/>
                <a:cs typeface="Arial" pitchFamily="34" charset="0"/>
              </a:rPr>
              <a:t>DERIVATIVES</a:t>
            </a:r>
            <a:r>
              <a:rPr lang="en-US" sz="2000" dirty="0" smtClean="0">
                <a:solidFill>
                  <a:schemeClr val="bg1"/>
                </a:solidFill>
                <a:latin typeface="Arial" pitchFamily="34" charset="0"/>
                <a:cs typeface="Arial" pitchFamily="34" charset="0"/>
              </a:rPr>
              <a:t> </a:t>
            </a:r>
            <a:r>
              <a:rPr lang="en-US" sz="2000" b="1" dirty="0" smtClean="0">
                <a:solidFill>
                  <a:schemeClr val="bg1"/>
                </a:solidFill>
                <a:latin typeface="Arial" pitchFamily="34" charset="0"/>
                <a:cs typeface="Arial" pitchFamily="34" charset="0"/>
              </a:rPr>
              <a:t>VS. CASH</a:t>
            </a:r>
            <a:endParaRPr lang="en-US" sz="20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611560" y="971143"/>
            <a:ext cx="7488832" cy="2542106"/>
          </a:xfrm>
          <a:prstGeom prst="rect">
            <a:avLst/>
          </a:prstGeom>
          <a:noFill/>
        </p:spPr>
        <p:txBody>
          <a:bodyPr wrap="square" rtlCol="0">
            <a:spAutoFit/>
          </a:bodyPr>
          <a:lstStyle/>
          <a:p>
            <a:pPr>
              <a:lnSpc>
                <a:spcPct val="150000"/>
              </a:lnSpc>
            </a:pPr>
            <a:r>
              <a:rPr lang="en-US" b="1" dirty="0" smtClean="0">
                <a:latin typeface="Arial" pitchFamily="34" charset="0"/>
                <a:cs typeface="Arial" pitchFamily="34" charset="0"/>
              </a:rPr>
              <a:t>Lets </a:t>
            </a:r>
            <a:r>
              <a:rPr lang="en-US" b="1" dirty="0">
                <a:latin typeface="Arial" pitchFamily="34" charset="0"/>
                <a:cs typeface="Arial" pitchFamily="34" charset="0"/>
              </a:rPr>
              <a:t>say the cost of “A” in the spot market is  </a:t>
            </a:r>
            <a:r>
              <a:rPr lang="en-US" b="1" dirty="0" err="1">
                <a:latin typeface="Arial" pitchFamily="34" charset="0"/>
                <a:cs typeface="Arial" pitchFamily="34" charset="0"/>
              </a:rPr>
              <a:t>Rs</a:t>
            </a:r>
            <a:r>
              <a:rPr lang="en-US" b="1" dirty="0">
                <a:latin typeface="Arial" pitchFamily="34" charset="0"/>
                <a:cs typeface="Arial" pitchFamily="34" charset="0"/>
              </a:rPr>
              <a:t>. </a:t>
            </a:r>
            <a:r>
              <a:rPr lang="en-US" b="1" dirty="0" smtClean="0">
                <a:latin typeface="Arial" pitchFamily="34" charset="0"/>
                <a:cs typeface="Arial" pitchFamily="34" charset="0"/>
              </a:rPr>
              <a:t>100;</a:t>
            </a:r>
            <a:br>
              <a:rPr lang="en-US" b="1" dirty="0" smtClean="0">
                <a:latin typeface="Arial" pitchFamily="34" charset="0"/>
                <a:cs typeface="Arial" pitchFamily="34" charset="0"/>
              </a:rPr>
            </a:br>
            <a:r>
              <a:rPr lang="en-US" b="1" dirty="0" smtClean="0">
                <a:latin typeface="Arial" pitchFamily="34" charset="0"/>
                <a:cs typeface="Arial" pitchFamily="34" charset="0"/>
              </a:rPr>
              <a:t>your </a:t>
            </a:r>
            <a:r>
              <a:rPr lang="en-US" b="1" dirty="0">
                <a:latin typeface="Arial" pitchFamily="34" charset="0"/>
                <a:cs typeface="Arial" pitchFamily="34" charset="0"/>
              </a:rPr>
              <a:t>investment too would be </a:t>
            </a:r>
            <a:r>
              <a:rPr lang="en-US" b="1" dirty="0" err="1">
                <a:latin typeface="Arial" pitchFamily="34" charset="0"/>
                <a:cs typeface="Arial" pitchFamily="34" charset="0"/>
              </a:rPr>
              <a:t>Rs</a:t>
            </a:r>
            <a:r>
              <a:rPr lang="en-US" b="1" dirty="0">
                <a:latin typeface="Arial" pitchFamily="34" charset="0"/>
                <a:cs typeface="Arial" pitchFamily="34" charset="0"/>
              </a:rPr>
              <a:t> 100 in the spot market whereas </a:t>
            </a:r>
          </a:p>
          <a:p>
            <a:pPr>
              <a:lnSpc>
                <a:spcPct val="150000"/>
              </a:lnSpc>
            </a:pPr>
            <a:r>
              <a:rPr lang="en-US" b="1" dirty="0">
                <a:latin typeface="Arial" pitchFamily="34" charset="0"/>
                <a:cs typeface="Arial" pitchFamily="34" charset="0"/>
              </a:rPr>
              <a:t>in the derivatives market, you would have to invest in a group of say 10 shares which would be valued at </a:t>
            </a:r>
            <a:r>
              <a:rPr lang="en-US" b="1" dirty="0" err="1">
                <a:latin typeface="Arial" pitchFamily="34" charset="0"/>
                <a:cs typeface="Arial" pitchFamily="34" charset="0"/>
              </a:rPr>
              <a:t>Rs</a:t>
            </a:r>
            <a:r>
              <a:rPr lang="en-US" b="1" dirty="0">
                <a:latin typeface="Arial" pitchFamily="34" charset="0"/>
                <a:cs typeface="Arial" pitchFamily="34" charset="0"/>
              </a:rPr>
              <a:t> 1000 but since you only need to invest the margin money of say 10,% your investment would be the same </a:t>
            </a:r>
            <a:r>
              <a:rPr lang="en-US" b="1" dirty="0" err="1">
                <a:latin typeface="Arial" pitchFamily="34" charset="0"/>
                <a:cs typeface="Arial" pitchFamily="34" charset="0"/>
              </a:rPr>
              <a:t>Rs</a:t>
            </a:r>
            <a:r>
              <a:rPr lang="en-US" b="1" dirty="0">
                <a:latin typeface="Arial" pitchFamily="34" charset="0"/>
                <a:cs typeface="Arial" pitchFamily="34" charset="0"/>
              </a:rPr>
              <a:t> 100. </a:t>
            </a:r>
          </a:p>
        </p:txBody>
      </p:sp>
      <p:sp>
        <p:nvSpPr>
          <p:cNvPr id="4" name="TextBox 3"/>
          <p:cNvSpPr txBox="1"/>
          <p:nvPr/>
        </p:nvSpPr>
        <p:spPr>
          <a:xfrm>
            <a:off x="2555776" y="476672"/>
            <a:ext cx="3957590"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DERIVATIVES</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VS. CASH</a:t>
            </a:r>
          </a:p>
        </p:txBody>
      </p:sp>
    </p:spTree>
    <p:extLst>
      <p:ext uri="{BB962C8B-B14F-4D97-AF65-F5344CB8AC3E}">
        <p14:creationId xmlns:p14="http://schemas.microsoft.com/office/powerpoint/2010/main" val="678108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2.jpg"/>
          <p:cNvPicPr>
            <a:picLocks noChangeAspect="1" noChangeArrowheads="1"/>
          </p:cNvPicPr>
          <p:nvPr/>
        </p:nvPicPr>
        <p:blipFill>
          <a:blip r:embed="rId2" cstate="print"/>
          <a:srcRect/>
          <a:stretch>
            <a:fillRect/>
          </a:stretch>
        </p:blipFill>
        <p:spPr bwMode="auto">
          <a:xfrm>
            <a:off x="0" y="-1"/>
            <a:ext cx="9144000" cy="6858001"/>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2915816" y="1124744"/>
            <a:ext cx="4032448" cy="1754326"/>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However, in this case, you get the opportunity to take a bet on the price movement of 10 shares valued at </a:t>
            </a:r>
            <a:r>
              <a:rPr lang="en-US" b="1" dirty="0" err="1">
                <a:latin typeface="Arial" pitchFamily="34" charset="0"/>
                <a:cs typeface="Arial" pitchFamily="34" charset="0"/>
              </a:rPr>
              <a:t>Rs</a:t>
            </a:r>
            <a:r>
              <a:rPr lang="en-US" b="1" dirty="0">
                <a:latin typeface="Arial" pitchFamily="34" charset="0"/>
                <a:cs typeface="Arial" pitchFamily="34" charset="0"/>
              </a:rPr>
              <a:t> 100.</a:t>
            </a:r>
          </a:p>
        </p:txBody>
      </p:sp>
      <p:sp>
        <p:nvSpPr>
          <p:cNvPr id="4" name="TextBox 3"/>
          <p:cNvSpPr txBox="1"/>
          <p:nvPr/>
        </p:nvSpPr>
        <p:spPr>
          <a:xfrm>
            <a:off x="2555776" y="476672"/>
            <a:ext cx="3957590"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DERIVATIVES</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VS. CASH</a:t>
            </a:r>
          </a:p>
        </p:txBody>
      </p:sp>
    </p:spTree>
    <p:extLst>
      <p:ext uri="{BB962C8B-B14F-4D97-AF65-F5344CB8AC3E}">
        <p14:creationId xmlns:p14="http://schemas.microsoft.com/office/powerpoint/2010/main" val="2884499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Users\Ramiz\Desktop\From Rajni\Jpegs_blank\PSS_LESSONS_PG6.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Box 2"/>
          <p:cNvSpPr txBox="1"/>
          <p:nvPr/>
        </p:nvSpPr>
        <p:spPr>
          <a:xfrm>
            <a:off x="5420997" y="1069799"/>
            <a:ext cx="1671283" cy="414985"/>
          </a:xfrm>
          <a:prstGeom prst="rect">
            <a:avLst/>
          </a:prstGeom>
          <a:noFill/>
        </p:spPr>
        <p:txBody>
          <a:bodyPr wrap="square" rtlCol="0">
            <a:spAutoFit/>
          </a:bodyPr>
          <a:lstStyle/>
          <a:p>
            <a:pPr algn="ctr">
              <a:lnSpc>
                <a:spcPct val="130000"/>
              </a:lnSpc>
            </a:pPr>
            <a:r>
              <a:rPr lang="en-US" b="1" dirty="0" smtClean="0">
                <a:latin typeface="Arial" pitchFamily="34" charset="0"/>
                <a:cs typeface="Arial" pitchFamily="34" charset="0"/>
              </a:rPr>
              <a:t>Thus…</a:t>
            </a:r>
            <a:endParaRPr lang="en-US" b="1" dirty="0">
              <a:latin typeface="Arial" pitchFamily="34" charset="0"/>
              <a:cs typeface="Arial" pitchFamily="34" charset="0"/>
            </a:endParaRPr>
          </a:p>
        </p:txBody>
      </p:sp>
      <p:sp>
        <p:nvSpPr>
          <p:cNvPr id="4" name="TextBox 3"/>
          <p:cNvSpPr txBox="1"/>
          <p:nvPr/>
        </p:nvSpPr>
        <p:spPr>
          <a:xfrm>
            <a:off x="2555776" y="476672"/>
            <a:ext cx="3957590"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DERIVATIVES</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VS. CASH</a:t>
            </a:r>
          </a:p>
        </p:txBody>
      </p:sp>
      <p:sp>
        <p:nvSpPr>
          <p:cNvPr id="8" name="TextBox 7"/>
          <p:cNvSpPr txBox="1"/>
          <p:nvPr/>
        </p:nvSpPr>
        <p:spPr>
          <a:xfrm>
            <a:off x="5004048" y="1628800"/>
            <a:ext cx="3168352" cy="646331"/>
          </a:xfrm>
          <a:prstGeom prst="rect">
            <a:avLst/>
          </a:prstGeom>
          <a:noFill/>
        </p:spPr>
        <p:txBody>
          <a:bodyPr wrap="square" rtlCol="0">
            <a:spAutoFit/>
          </a:bodyPr>
          <a:lstStyle/>
          <a:p>
            <a:pPr>
              <a:spcBef>
                <a:spcPct val="50000"/>
              </a:spcBef>
            </a:pPr>
            <a:r>
              <a:rPr lang="en-US" b="1" dirty="0">
                <a:latin typeface="Arial" pitchFamily="34" charset="0"/>
                <a:cs typeface="Arial" pitchFamily="34" charset="0"/>
              </a:rPr>
              <a:t>Investment of single share in spot market</a:t>
            </a:r>
          </a:p>
        </p:txBody>
      </p:sp>
      <p:sp>
        <p:nvSpPr>
          <p:cNvPr id="9" name="Rectangle 8"/>
          <p:cNvSpPr/>
          <p:nvPr/>
        </p:nvSpPr>
        <p:spPr>
          <a:xfrm>
            <a:off x="5347383" y="3212976"/>
            <a:ext cx="2262158" cy="369332"/>
          </a:xfrm>
          <a:prstGeom prst="rect">
            <a:avLst/>
          </a:prstGeom>
        </p:spPr>
        <p:txBody>
          <a:bodyPr wrap="none">
            <a:spAutoFit/>
          </a:bodyPr>
          <a:lstStyle/>
          <a:p>
            <a:pPr>
              <a:spcBef>
                <a:spcPct val="50000"/>
              </a:spcBef>
            </a:pPr>
            <a:r>
              <a:rPr lang="en-US" b="1" dirty="0">
                <a:latin typeface="Arial" pitchFamily="34" charset="0"/>
                <a:cs typeface="Arial" pitchFamily="34" charset="0"/>
              </a:rPr>
              <a:t>Spot / Cash Market</a:t>
            </a:r>
          </a:p>
        </p:txBody>
      </p:sp>
      <p:sp>
        <p:nvSpPr>
          <p:cNvPr id="10" name="Rectangle 9"/>
          <p:cNvSpPr/>
          <p:nvPr/>
        </p:nvSpPr>
        <p:spPr>
          <a:xfrm>
            <a:off x="5220072" y="3717032"/>
            <a:ext cx="2586990" cy="369332"/>
          </a:xfrm>
          <a:prstGeom prst="rect">
            <a:avLst/>
          </a:prstGeom>
        </p:spPr>
        <p:txBody>
          <a:bodyPr wrap="none">
            <a:spAutoFit/>
          </a:bodyPr>
          <a:lstStyle/>
          <a:p>
            <a:pPr>
              <a:spcBef>
                <a:spcPct val="50000"/>
              </a:spcBef>
            </a:pPr>
            <a:r>
              <a:rPr lang="en-US" b="1" dirty="0">
                <a:latin typeface="Arial" pitchFamily="34" charset="0"/>
                <a:cs typeface="Arial" pitchFamily="34" charset="0"/>
              </a:rPr>
              <a:t>Future lot of Shares A</a:t>
            </a:r>
          </a:p>
        </p:txBody>
      </p:sp>
      <p:sp>
        <p:nvSpPr>
          <p:cNvPr id="11" name="Rectangle 10"/>
          <p:cNvSpPr/>
          <p:nvPr/>
        </p:nvSpPr>
        <p:spPr>
          <a:xfrm>
            <a:off x="2230315" y="5085184"/>
            <a:ext cx="2304256" cy="923330"/>
          </a:xfrm>
          <a:prstGeom prst="rect">
            <a:avLst/>
          </a:prstGeom>
        </p:spPr>
        <p:txBody>
          <a:bodyPr wrap="square">
            <a:spAutoFit/>
          </a:bodyPr>
          <a:lstStyle/>
          <a:p>
            <a:pPr>
              <a:spcBef>
                <a:spcPct val="50000"/>
              </a:spcBef>
            </a:pPr>
            <a:r>
              <a:rPr lang="en-US" b="1" dirty="0">
                <a:latin typeface="Arial" pitchFamily="34" charset="0"/>
                <a:cs typeface="Arial" pitchFamily="34" charset="0"/>
              </a:rPr>
              <a:t>Investment in a group of shares in derivative market</a:t>
            </a:r>
          </a:p>
        </p:txBody>
      </p:sp>
      <p:sp>
        <p:nvSpPr>
          <p:cNvPr id="12" name="Rectangle 11"/>
          <p:cNvSpPr/>
          <p:nvPr/>
        </p:nvSpPr>
        <p:spPr>
          <a:xfrm>
            <a:off x="4799488" y="6011996"/>
            <a:ext cx="3300904" cy="369332"/>
          </a:xfrm>
          <a:prstGeom prst="rect">
            <a:avLst/>
          </a:prstGeom>
        </p:spPr>
        <p:txBody>
          <a:bodyPr wrap="none">
            <a:spAutoFit/>
          </a:bodyPr>
          <a:lstStyle/>
          <a:p>
            <a:pPr>
              <a:spcBef>
                <a:spcPct val="50000"/>
              </a:spcBef>
            </a:pPr>
            <a:r>
              <a:rPr lang="en-US" b="1" dirty="0">
                <a:latin typeface="Arial" pitchFamily="34" charset="0"/>
                <a:cs typeface="Arial" pitchFamily="34" charset="0"/>
              </a:rPr>
              <a:t>Futures or Derivative Market</a:t>
            </a:r>
          </a:p>
        </p:txBody>
      </p:sp>
      <p:pic>
        <p:nvPicPr>
          <p:cNvPr id="13" name="Picture 4" descr="Basket"/>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6024697" y="2276872"/>
            <a:ext cx="923567" cy="936104"/>
          </a:xfrm>
          <a:prstGeom prst="rect">
            <a:avLst/>
          </a:prstGeom>
          <a:noFill/>
          <a:extLst>
            <a:ext uri="{909E8E84-426E-40DD-AFC4-6F175D3DCCD1}">
              <a14:hiddenFill xmlns:a14="http://schemas.microsoft.com/office/drawing/2010/main">
                <a:solidFill>
                  <a:schemeClr val="tx2"/>
                </a:solidFill>
              </a14:hiddenFill>
            </a:ext>
          </a:extLst>
        </p:spPr>
      </p:pic>
      <p:grpSp>
        <p:nvGrpSpPr>
          <p:cNvPr id="18" name="Group 17"/>
          <p:cNvGrpSpPr/>
          <p:nvPr/>
        </p:nvGrpSpPr>
        <p:grpSpPr>
          <a:xfrm>
            <a:off x="4881969" y="4224913"/>
            <a:ext cx="3220869" cy="193252"/>
            <a:chOff x="4953000" y="3657600"/>
            <a:chExt cx="3810000" cy="228600"/>
          </a:xfrm>
        </p:grpSpPr>
        <p:sp>
          <p:nvSpPr>
            <p:cNvPr id="14" name="Line 21"/>
            <p:cNvSpPr>
              <a:spLocks noChangeShapeType="1"/>
            </p:cNvSpPr>
            <p:nvPr/>
          </p:nvSpPr>
          <p:spPr bwMode="auto">
            <a:xfrm>
              <a:off x="4953000" y="3657600"/>
              <a:ext cx="3810000" cy="0"/>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2"/>
            <p:cNvSpPr>
              <a:spLocks noChangeShapeType="1"/>
            </p:cNvSpPr>
            <p:nvPr/>
          </p:nvSpPr>
          <p:spPr bwMode="auto">
            <a:xfrm>
              <a:off x="4953000" y="3657600"/>
              <a:ext cx="0" cy="228600"/>
            </a:xfrm>
            <a:prstGeom prst="line">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23"/>
            <p:cNvSpPr>
              <a:spLocks noChangeShapeType="1"/>
            </p:cNvSpPr>
            <p:nvPr/>
          </p:nvSpPr>
          <p:spPr bwMode="auto">
            <a:xfrm>
              <a:off x="8763000" y="3657600"/>
              <a:ext cx="0" cy="228600"/>
            </a:xfrm>
            <a:prstGeom prst="line">
              <a:avLst/>
            </a:prstGeom>
            <a:noFill/>
            <a:ln w="952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0" name="Group 29"/>
          <p:cNvGrpSpPr/>
          <p:nvPr/>
        </p:nvGrpSpPr>
        <p:grpSpPr>
          <a:xfrm>
            <a:off x="4638475" y="4503766"/>
            <a:ext cx="3749949" cy="1445514"/>
            <a:chOff x="4427984" y="3501008"/>
            <a:chExt cx="4435855" cy="1709914"/>
          </a:xfrm>
        </p:grpSpPr>
        <p:pic>
          <p:nvPicPr>
            <p:cNvPr id="19" name="Picture 4" descr="Bask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4427984"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20" name="Picture 4" descr="Bask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5364088"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21" name="Picture 4" descr="Bask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6228184"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22" name="Picture 4" descr="Bask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7164288"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23" name="Picture 4" descr="Bask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8100392"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24" name="Picture 4" descr="Bask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4427984"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25" name="Picture 4" descr="Bask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5364088"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26" name="Picture 4" descr="Bask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6228184"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27" name="Picture 4" descr="Bask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7164288"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28" name="Picture 4" descr="Bask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8100392" y="4437112"/>
              <a:ext cx="763447" cy="773810"/>
            </a:xfrm>
            <a:prstGeom prst="rect">
              <a:avLst/>
            </a:prstGeom>
            <a:noFill/>
            <a:extLst>
              <a:ext uri="{909E8E84-426E-40DD-AFC4-6F175D3DCCD1}">
                <a14:hiddenFill xmlns:a14="http://schemas.microsoft.com/office/drawing/2010/main">
                  <a:solidFill>
                    <a:schemeClr val="tx2"/>
                  </a:solidFill>
                </a14:hiddenFill>
              </a:ext>
            </a:extLst>
          </p:spPr>
        </p:pic>
      </p:grpSp>
    </p:spTree>
    <p:extLst>
      <p:ext uri="{BB962C8B-B14F-4D97-AF65-F5344CB8AC3E}">
        <p14:creationId xmlns:p14="http://schemas.microsoft.com/office/powerpoint/2010/main" val="916430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Users\manisha\Desktop\From Rajni\Jpegs_blank\PSS_LESSONS_P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8" name="Oval 27"/>
          <p:cNvSpPr/>
          <p:nvPr/>
        </p:nvSpPr>
        <p:spPr>
          <a:xfrm>
            <a:off x="395536" y="1844824"/>
            <a:ext cx="3600400" cy="159869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55576" y="971436"/>
            <a:ext cx="7200799" cy="338554"/>
          </a:xfrm>
          <a:prstGeom prst="rect">
            <a:avLst/>
          </a:prstGeom>
          <a:noFill/>
        </p:spPr>
        <p:txBody>
          <a:bodyPr wrap="square" rtlCol="0">
            <a:spAutoFit/>
          </a:bodyPr>
          <a:lstStyle/>
          <a:p>
            <a:pPr algn="ctr"/>
            <a:r>
              <a:rPr lang="en-US" sz="1600" b="1" dirty="0">
                <a:latin typeface="Arial" pitchFamily="34" charset="0"/>
                <a:cs typeface="Arial" pitchFamily="34" charset="0"/>
              </a:rPr>
              <a:t>Now…</a:t>
            </a:r>
          </a:p>
        </p:txBody>
      </p:sp>
      <p:sp>
        <p:nvSpPr>
          <p:cNvPr id="4" name="TextBox 3"/>
          <p:cNvSpPr txBox="1"/>
          <p:nvPr/>
        </p:nvSpPr>
        <p:spPr>
          <a:xfrm>
            <a:off x="2555776" y="476672"/>
            <a:ext cx="3957590"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DERIVATIVES</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VS. CASH</a:t>
            </a:r>
          </a:p>
        </p:txBody>
      </p:sp>
      <p:sp>
        <p:nvSpPr>
          <p:cNvPr id="5" name="TextBox 4"/>
          <p:cNvSpPr txBox="1"/>
          <p:nvPr/>
        </p:nvSpPr>
        <p:spPr>
          <a:xfrm>
            <a:off x="1043608" y="1403484"/>
            <a:ext cx="6696744" cy="338554"/>
          </a:xfrm>
          <a:prstGeom prst="rect">
            <a:avLst/>
          </a:prstGeom>
          <a:noFill/>
        </p:spPr>
        <p:txBody>
          <a:bodyPr wrap="square" rtlCol="0">
            <a:spAutoFit/>
          </a:bodyPr>
          <a:lstStyle/>
          <a:p>
            <a:pPr>
              <a:spcBef>
                <a:spcPct val="50000"/>
              </a:spcBef>
            </a:pPr>
            <a:r>
              <a:rPr lang="en-US" sz="1600" b="1" dirty="0">
                <a:latin typeface="Arial" pitchFamily="34" charset="0"/>
                <a:cs typeface="Arial" pitchFamily="34" charset="0"/>
              </a:rPr>
              <a:t>Cost of investment is equal to market price of share in spot market</a:t>
            </a:r>
          </a:p>
        </p:txBody>
      </p:sp>
      <p:sp>
        <p:nvSpPr>
          <p:cNvPr id="6" name="Rectangle 5"/>
          <p:cNvSpPr/>
          <p:nvPr/>
        </p:nvSpPr>
        <p:spPr>
          <a:xfrm>
            <a:off x="5930184" y="2636912"/>
            <a:ext cx="2202847" cy="338554"/>
          </a:xfrm>
          <a:prstGeom prst="rect">
            <a:avLst/>
          </a:prstGeom>
        </p:spPr>
        <p:txBody>
          <a:bodyPr wrap="none">
            <a:spAutoFit/>
          </a:bodyPr>
          <a:lstStyle/>
          <a:p>
            <a:pPr>
              <a:spcBef>
                <a:spcPct val="50000"/>
              </a:spcBef>
            </a:pPr>
            <a:r>
              <a:rPr lang="en-US" sz="1600" b="1" dirty="0">
                <a:latin typeface="Arial" pitchFamily="34" charset="0"/>
                <a:cs typeface="Arial" pitchFamily="34" charset="0"/>
              </a:rPr>
              <a:t>Rs.100 for one share</a:t>
            </a:r>
          </a:p>
        </p:txBody>
      </p:sp>
      <p:sp>
        <p:nvSpPr>
          <p:cNvPr id="7" name="Rectangle 6"/>
          <p:cNvSpPr/>
          <p:nvPr/>
        </p:nvSpPr>
        <p:spPr>
          <a:xfrm>
            <a:off x="4679527" y="3501008"/>
            <a:ext cx="3780905" cy="584775"/>
          </a:xfrm>
          <a:prstGeom prst="rect">
            <a:avLst/>
          </a:prstGeom>
        </p:spPr>
        <p:txBody>
          <a:bodyPr wrap="square">
            <a:spAutoFit/>
          </a:bodyPr>
          <a:lstStyle/>
          <a:p>
            <a:pPr>
              <a:spcBef>
                <a:spcPct val="50000"/>
              </a:spcBef>
            </a:pPr>
            <a:r>
              <a:rPr lang="en-US" sz="1600" b="1" dirty="0">
                <a:latin typeface="Arial" pitchFamily="34" charset="0"/>
                <a:cs typeface="Arial" pitchFamily="34" charset="0"/>
              </a:rPr>
              <a:t>Hence for a </a:t>
            </a:r>
            <a:r>
              <a:rPr lang="en-US" sz="1600" b="1" dirty="0" err="1">
                <a:latin typeface="Arial" pitchFamily="34" charset="0"/>
                <a:cs typeface="Arial" pitchFamily="34" charset="0"/>
              </a:rPr>
              <a:t>Rs</a:t>
            </a:r>
            <a:r>
              <a:rPr lang="en-US" sz="1600" b="1" dirty="0">
                <a:latin typeface="Arial" pitchFamily="34" charset="0"/>
                <a:cs typeface="Arial" pitchFamily="34" charset="0"/>
              </a:rPr>
              <a:t> 100 stock the cost of investment is </a:t>
            </a:r>
            <a:r>
              <a:rPr lang="en-US" sz="1600" b="1" dirty="0" err="1">
                <a:latin typeface="Arial" pitchFamily="34" charset="0"/>
                <a:cs typeface="Arial" pitchFamily="34" charset="0"/>
              </a:rPr>
              <a:t>Rs</a:t>
            </a:r>
            <a:r>
              <a:rPr lang="en-US" sz="1600" b="1" dirty="0">
                <a:latin typeface="Arial" pitchFamily="34" charset="0"/>
                <a:cs typeface="Arial" pitchFamily="34" charset="0"/>
              </a:rPr>
              <a:t> 100 in spot market</a:t>
            </a:r>
          </a:p>
        </p:txBody>
      </p:sp>
      <p:sp>
        <p:nvSpPr>
          <p:cNvPr id="8" name="Rectangle 7"/>
          <p:cNvSpPr/>
          <p:nvPr/>
        </p:nvSpPr>
        <p:spPr>
          <a:xfrm>
            <a:off x="336622" y="3587532"/>
            <a:ext cx="3659314" cy="1569660"/>
          </a:xfrm>
          <a:prstGeom prst="rect">
            <a:avLst/>
          </a:prstGeom>
        </p:spPr>
        <p:txBody>
          <a:bodyPr wrap="square">
            <a:spAutoFit/>
          </a:bodyPr>
          <a:lstStyle/>
          <a:p>
            <a:pPr>
              <a:spcBef>
                <a:spcPct val="50000"/>
              </a:spcBef>
            </a:pPr>
            <a:r>
              <a:rPr lang="en-US" sz="1600" b="1" dirty="0">
                <a:latin typeface="Arial" pitchFamily="34" charset="0"/>
                <a:cs typeface="Arial" pitchFamily="34" charset="0"/>
              </a:rPr>
              <a:t>At </a:t>
            </a:r>
            <a:r>
              <a:rPr lang="en-US" sz="1600" b="1" dirty="0" err="1">
                <a:latin typeface="Arial" pitchFamily="34" charset="0"/>
                <a:cs typeface="Arial" pitchFamily="34" charset="0"/>
              </a:rPr>
              <a:t>Rs</a:t>
            </a:r>
            <a:r>
              <a:rPr lang="en-US" sz="1600" b="1" dirty="0">
                <a:latin typeface="Arial" pitchFamily="34" charset="0"/>
                <a:cs typeface="Arial" pitchFamily="34" charset="0"/>
              </a:rPr>
              <a:t> 100 per share the cost of the group would be </a:t>
            </a:r>
            <a:r>
              <a:rPr lang="en-US" sz="1600" b="1" dirty="0" err="1">
                <a:latin typeface="Arial" pitchFamily="34" charset="0"/>
                <a:cs typeface="Arial" pitchFamily="34" charset="0"/>
              </a:rPr>
              <a:t>Rs</a:t>
            </a:r>
            <a:r>
              <a:rPr lang="en-US" sz="1600" b="1" dirty="0">
                <a:latin typeface="Arial" pitchFamily="34" charset="0"/>
                <a:cs typeface="Arial" pitchFamily="34" charset="0"/>
              </a:rPr>
              <a:t> 1000 but since cost of investment is equal to margin money, which are assuming to be 10%, then cost of investment is </a:t>
            </a:r>
            <a:r>
              <a:rPr lang="en-US" sz="1600" b="1" dirty="0" err="1">
                <a:latin typeface="Arial" pitchFamily="34" charset="0"/>
                <a:cs typeface="Arial" pitchFamily="34" charset="0"/>
              </a:rPr>
              <a:t>Rs</a:t>
            </a:r>
            <a:r>
              <a:rPr lang="en-US" sz="1600" b="1" dirty="0">
                <a:latin typeface="Arial" pitchFamily="34" charset="0"/>
                <a:cs typeface="Arial" pitchFamily="34" charset="0"/>
              </a:rPr>
              <a:t> 100 in derivatives market</a:t>
            </a:r>
          </a:p>
        </p:txBody>
      </p:sp>
      <p:sp>
        <p:nvSpPr>
          <p:cNvPr id="9" name="Rectangle 8"/>
          <p:cNvSpPr/>
          <p:nvPr/>
        </p:nvSpPr>
        <p:spPr>
          <a:xfrm>
            <a:off x="4799488" y="6093296"/>
            <a:ext cx="3583032" cy="369332"/>
          </a:xfrm>
          <a:prstGeom prst="rect">
            <a:avLst/>
          </a:prstGeom>
        </p:spPr>
        <p:txBody>
          <a:bodyPr wrap="none">
            <a:spAutoFit/>
          </a:bodyPr>
          <a:lstStyle/>
          <a:p>
            <a:pPr>
              <a:spcBef>
                <a:spcPct val="50000"/>
              </a:spcBef>
            </a:pPr>
            <a:r>
              <a:rPr lang="en-US" b="1" dirty="0">
                <a:latin typeface="Arial" pitchFamily="34" charset="0"/>
                <a:cs typeface="Arial" pitchFamily="34" charset="0"/>
              </a:rPr>
              <a:t>Rs.100 as margin for 10 shares</a:t>
            </a:r>
          </a:p>
        </p:txBody>
      </p:sp>
      <p:pic>
        <p:nvPicPr>
          <p:cNvPr id="10" name="Picture 4" descr="Baske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4799488" y="2276872"/>
            <a:ext cx="923567" cy="936104"/>
          </a:xfrm>
          <a:prstGeom prst="rect">
            <a:avLst/>
          </a:prstGeom>
          <a:noFill/>
          <a:extLst>
            <a:ext uri="{909E8E84-426E-40DD-AFC4-6F175D3DCCD1}">
              <a14:hiddenFill xmlns:a14="http://schemas.microsoft.com/office/drawing/2010/main">
                <a:solidFill>
                  <a:schemeClr val="tx2"/>
                </a:solidFill>
              </a14:hiddenFill>
            </a:ext>
          </a:extLst>
        </p:spPr>
      </p:pic>
      <p:grpSp>
        <p:nvGrpSpPr>
          <p:cNvPr id="15" name="Group 14"/>
          <p:cNvGrpSpPr/>
          <p:nvPr/>
        </p:nvGrpSpPr>
        <p:grpSpPr>
          <a:xfrm>
            <a:off x="4638475" y="4509120"/>
            <a:ext cx="3749949" cy="1445514"/>
            <a:chOff x="4427984" y="3501008"/>
            <a:chExt cx="4435855" cy="1709914"/>
          </a:xfrm>
        </p:grpSpPr>
        <p:pic>
          <p:nvPicPr>
            <p:cNvPr id="16"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4427984"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7"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5364088"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8"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6228184"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9"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7164288"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20"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8100392"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21"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4427984"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22"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5364088"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23"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6228184"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24"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7164288"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25"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8100392" y="4437112"/>
              <a:ext cx="763447" cy="773810"/>
            </a:xfrm>
            <a:prstGeom prst="rect">
              <a:avLst/>
            </a:prstGeom>
            <a:noFill/>
            <a:extLst>
              <a:ext uri="{909E8E84-426E-40DD-AFC4-6F175D3DCCD1}">
                <a14:hiddenFill xmlns:a14="http://schemas.microsoft.com/office/drawing/2010/main">
                  <a:solidFill>
                    <a:schemeClr val="tx2"/>
                  </a:solidFill>
                </a14:hiddenFill>
              </a:ext>
            </a:extLst>
          </p:spPr>
        </p:pic>
      </p:grpSp>
      <p:sp>
        <p:nvSpPr>
          <p:cNvPr id="27" name="Rectangle 26"/>
          <p:cNvSpPr/>
          <p:nvPr/>
        </p:nvSpPr>
        <p:spPr>
          <a:xfrm>
            <a:off x="827585" y="2135758"/>
            <a:ext cx="2808311" cy="1077218"/>
          </a:xfrm>
          <a:prstGeom prst="rect">
            <a:avLst/>
          </a:prstGeom>
        </p:spPr>
        <p:txBody>
          <a:bodyPr wrap="square">
            <a:spAutoFit/>
          </a:bodyPr>
          <a:lstStyle/>
          <a:p>
            <a:pPr>
              <a:spcBef>
                <a:spcPct val="50000"/>
              </a:spcBef>
            </a:pPr>
            <a:r>
              <a:rPr lang="en-US" sz="1600" b="1" dirty="0">
                <a:latin typeface="Arial" pitchFamily="34" charset="0"/>
                <a:cs typeface="Arial" pitchFamily="34" charset="0"/>
              </a:rPr>
              <a:t>Cost of investment in spot or cash market = margin money for the lot size in derivative market. </a:t>
            </a:r>
          </a:p>
        </p:txBody>
      </p:sp>
    </p:spTree>
    <p:extLst>
      <p:ext uri="{BB962C8B-B14F-4D97-AF65-F5344CB8AC3E}">
        <p14:creationId xmlns:p14="http://schemas.microsoft.com/office/powerpoint/2010/main" val="2804080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amiz\Desktop\From Rajni\Jpegs_blank\PSS_LESSONS_PG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5420997" y="1187460"/>
            <a:ext cx="735179" cy="369332"/>
          </a:xfrm>
          <a:prstGeom prst="rect">
            <a:avLst/>
          </a:prstGeom>
          <a:noFill/>
        </p:spPr>
        <p:txBody>
          <a:bodyPr wrap="square" rtlCol="0">
            <a:spAutoFit/>
          </a:bodyPr>
          <a:lstStyle/>
          <a:p>
            <a:r>
              <a:rPr lang="en-US" b="1" dirty="0">
                <a:latin typeface="Arial" pitchFamily="34" charset="0"/>
                <a:cs typeface="Arial" pitchFamily="34" charset="0"/>
              </a:rPr>
              <a:t>So…</a:t>
            </a:r>
          </a:p>
        </p:txBody>
      </p:sp>
      <p:sp>
        <p:nvSpPr>
          <p:cNvPr id="4" name="TextBox 3"/>
          <p:cNvSpPr txBox="1"/>
          <p:nvPr/>
        </p:nvSpPr>
        <p:spPr>
          <a:xfrm>
            <a:off x="2555776" y="476672"/>
            <a:ext cx="3957590"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DERIVATIVES</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VS. CASH</a:t>
            </a:r>
          </a:p>
        </p:txBody>
      </p:sp>
      <p:sp>
        <p:nvSpPr>
          <p:cNvPr id="5" name="Rectangle 4"/>
          <p:cNvSpPr/>
          <p:nvPr/>
        </p:nvSpPr>
        <p:spPr>
          <a:xfrm>
            <a:off x="4716015" y="2742019"/>
            <a:ext cx="3672409" cy="830997"/>
          </a:xfrm>
          <a:prstGeom prst="rect">
            <a:avLst/>
          </a:prstGeom>
        </p:spPr>
        <p:txBody>
          <a:bodyPr wrap="square">
            <a:spAutoFit/>
          </a:bodyPr>
          <a:lstStyle/>
          <a:p>
            <a:pPr>
              <a:spcBef>
                <a:spcPct val="50000"/>
              </a:spcBef>
            </a:pPr>
            <a:r>
              <a:rPr lang="en-US" sz="1600" b="1" dirty="0">
                <a:latin typeface="Arial" pitchFamily="34" charset="0"/>
                <a:cs typeface="Arial" pitchFamily="34" charset="0"/>
              </a:rPr>
              <a:t>In spot market if price </a:t>
            </a:r>
            <a:r>
              <a:rPr lang="en-US" sz="1600" b="1" dirty="0" smtClean="0">
                <a:latin typeface="Arial" pitchFamily="34" charset="0"/>
                <a:cs typeface="Arial" pitchFamily="34" charset="0"/>
              </a:rPr>
              <a:t>rises by </a:t>
            </a:r>
            <a:r>
              <a:rPr lang="en-US" sz="1600" b="1" dirty="0">
                <a:latin typeface="Arial" pitchFamily="34" charset="0"/>
                <a:cs typeface="Arial" pitchFamily="34" charset="0"/>
              </a:rPr>
              <a:t>10% you make 10% </a:t>
            </a:r>
            <a:r>
              <a:rPr lang="en-US" sz="1600" b="1" dirty="0" smtClean="0">
                <a:latin typeface="Arial" pitchFamily="34" charset="0"/>
                <a:cs typeface="Arial" pitchFamily="34" charset="0"/>
              </a:rPr>
              <a:t>profit (</a:t>
            </a:r>
            <a:r>
              <a:rPr lang="en-US" sz="1600" b="1" dirty="0" err="1" smtClean="0">
                <a:latin typeface="Arial" pitchFamily="34" charset="0"/>
                <a:cs typeface="Arial" pitchFamily="34" charset="0"/>
              </a:rPr>
              <a:t>Rs</a:t>
            </a:r>
            <a:r>
              <a:rPr lang="en-US" sz="1600" b="1" dirty="0" smtClean="0">
                <a:latin typeface="Arial" pitchFamily="34" charset="0"/>
                <a:cs typeface="Arial" pitchFamily="34" charset="0"/>
              </a:rPr>
              <a:t> </a:t>
            </a:r>
            <a:r>
              <a:rPr lang="en-US" sz="1600" b="1" dirty="0">
                <a:latin typeface="Arial" pitchFamily="34" charset="0"/>
                <a:cs typeface="Arial" pitchFamily="34" charset="0"/>
              </a:rPr>
              <a:t>10 on an </a:t>
            </a:r>
            <a:r>
              <a:rPr lang="en-US" sz="1600" b="1" dirty="0" smtClean="0">
                <a:latin typeface="Arial" pitchFamily="34" charset="0"/>
                <a:cs typeface="Arial" pitchFamily="34" charset="0"/>
              </a:rPr>
              <a:t>investment of </a:t>
            </a:r>
            <a:r>
              <a:rPr lang="en-US" sz="1600" b="1" dirty="0" err="1">
                <a:latin typeface="Arial" pitchFamily="34" charset="0"/>
                <a:cs typeface="Arial" pitchFamily="34" charset="0"/>
              </a:rPr>
              <a:t>Rs</a:t>
            </a:r>
            <a:r>
              <a:rPr lang="en-US" sz="1600" b="1" dirty="0">
                <a:latin typeface="Arial" pitchFamily="34" charset="0"/>
                <a:cs typeface="Arial" pitchFamily="34" charset="0"/>
              </a:rPr>
              <a:t> 100) </a:t>
            </a:r>
          </a:p>
        </p:txBody>
      </p:sp>
      <p:sp>
        <p:nvSpPr>
          <p:cNvPr id="6" name="Rectangle 5"/>
          <p:cNvSpPr/>
          <p:nvPr/>
        </p:nvSpPr>
        <p:spPr>
          <a:xfrm>
            <a:off x="2267744" y="5406315"/>
            <a:ext cx="6120679" cy="830997"/>
          </a:xfrm>
          <a:prstGeom prst="rect">
            <a:avLst/>
          </a:prstGeom>
        </p:spPr>
        <p:txBody>
          <a:bodyPr wrap="square">
            <a:spAutoFit/>
          </a:bodyPr>
          <a:lstStyle/>
          <a:p>
            <a:pPr>
              <a:spcBef>
                <a:spcPct val="50000"/>
              </a:spcBef>
            </a:pPr>
            <a:r>
              <a:rPr lang="en-US" sz="1600" b="1" dirty="0">
                <a:latin typeface="Arial" pitchFamily="34" charset="0"/>
                <a:cs typeface="Arial" pitchFamily="34" charset="0"/>
              </a:rPr>
              <a:t>In derivative market if price rises by 10% you </a:t>
            </a:r>
            <a:r>
              <a:rPr lang="en-US" sz="1600" b="1" dirty="0" err="1">
                <a:latin typeface="Arial" pitchFamily="34" charset="0"/>
                <a:cs typeface="Arial" pitchFamily="34" charset="0"/>
              </a:rPr>
              <a:t>maket</a:t>
            </a:r>
            <a:r>
              <a:rPr lang="en-US" sz="1600" b="1" dirty="0">
                <a:latin typeface="Arial" pitchFamily="34" charset="0"/>
                <a:cs typeface="Arial" pitchFamily="34" charset="0"/>
              </a:rPr>
              <a:t> a profit </a:t>
            </a:r>
            <a:r>
              <a:rPr lang="en-US" sz="1600" b="1" dirty="0" smtClean="0">
                <a:latin typeface="Arial" pitchFamily="34" charset="0"/>
                <a:cs typeface="Arial" pitchFamily="34" charset="0"/>
              </a:rPr>
              <a:t>of </a:t>
            </a:r>
            <a:r>
              <a:rPr lang="en-US" sz="1600" b="1" dirty="0" err="1" smtClean="0">
                <a:latin typeface="Arial" pitchFamily="34" charset="0"/>
                <a:cs typeface="Arial" pitchFamily="34" charset="0"/>
              </a:rPr>
              <a:t>Rs</a:t>
            </a:r>
            <a:r>
              <a:rPr lang="en-US" sz="1600" b="1" dirty="0" smtClean="0">
                <a:latin typeface="Arial" pitchFamily="34" charset="0"/>
                <a:cs typeface="Arial" pitchFamily="34" charset="0"/>
              </a:rPr>
              <a:t> </a:t>
            </a:r>
            <a:r>
              <a:rPr lang="en-US" sz="1600" b="1" dirty="0">
                <a:latin typeface="Arial" pitchFamily="34" charset="0"/>
                <a:cs typeface="Arial" pitchFamily="34" charset="0"/>
              </a:rPr>
              <a:t>100 on the entire group for your investment of </a:t>
            </a:r>
            <a:r>
              <a:rPr lang="en-US" sz="1600" b="1" dirty="0" err="1">
                <a:latin typeface="Arial" pitchFamily="34" charset="0"/>
                <a:cs typeface="Arial" pitchFamily="34" charset="0"/>
              </a:rPr>
              <a:t>Rs</a:t>
            </a:r>
            <a:r>
              <a:rPr lang="en-US" sz="1600" b="1" dirty="0">
                <a:latin typeface="Arial" pitchFamily="34" charset="0"/>
                <a:cs typeface="Arial" pitchFamily="34" charset="0"/>
              </a:rPr>
              <a:t> </a:t>
            </a:r>
            <a:r>
              <a:rPr lang="en-US" sz="1600" b="1" dirty="0" smtClean="0">
                <a:latin typeface="Arial" pitchFamily="34" charset="0"/>
                <a:cs typeface="Arial" pitchFamily="34" charset="0"/>
              </a:rPr>
              <a:t>100.</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Thus </a:t>
            </a:r>
            <a:r>
              <a:rPr lang="en-US" sz="1600" b="1" dirty="0">
                <a:latin typeface="Arial" pitchFamily="34" charset="0"/>
                <a:cs typeface="Arial" pitchFamily="34" charset="0"/>
              </a:rPr>
              <a:t>you make a 100% profit</a:t>
            </a:r>
          </a:p>
        </p:txBody>
      </p:sp>
      <p:grpSp>
        <p:nvGrpSpPr>
          <p:cNvPr id="8" name="Group 7"/>
          <p:cNvGrpSpPr/>
          <p:nvPr/>
        </p:nvGrpSpPr>
        <p:grpSpPr>
          <a:xfrm>
            <a:off x="4638475" y="3783686"/>
            <a:ext cx="3749949" cy="1445514"/>
            <a:chOff x="4427984" y="3501008"/>
            <a:chExt cx="4435855" cy="1709914"/>
          </a:xfrm>
        </p:grpSpPr>
        <p:pic>
          <p:nvPicPr>
            <p:cNvPr id="9"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4427984"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0"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5364088"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1"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6228184"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2"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7164288"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3"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8100392"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4"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4427984"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5"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5364088"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6"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6228184"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7"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7164288"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8"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8100392" y="4437112"/>
              <a:ext cx="763447" cy="773810"/>
            </a:xfrm>
            <a:prstGeom prst="rect">
              <a:avLst/>
            </a:prstGeom>
            <a:noFill/>
            <a:extLst>
              <a:ext uri="{909E8E84-426E-40DD-AFC4-6F175D3DCCD1}">
                <a14:hiddenFill xmlns:a14="http://schemas.microsoft.com/office/drawing/2010/main">
                  <a:solidFill>
                    <a:schemeClr val="tx2"/>
                  </a:solidFill>
                </a14:hiddenFill>
              </a:ext>
            </a:extLst>
          </p:spPr>
        </p:pic>
      </p:grpSp>
      <p:pic>
        <p:nvPicPr>
          <p:cNvPr id="19" name="Picture 4" descr="Baske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6024697" y="1628800"/>
            <a:ext cx="923567" cy="936104"/>
          </a:xfrm>
          <a:prstGeom prst="rect">
            <a:avLst/>
          </a:prstGeom>
          <a:noFill/>
          <a:extLst>
            <a:ext uri="{909E8E84-426E-40DD-AFC4-6F175D3DCCD1}">
              <a14:hiddenFill xmlns:a14="http://schemas.microsoft.com/office/drawing/2010/main">
                <a:solidFill>
                  <a:schemeClr val="tx2"/>
                </a:solidFill>
              </a14:hiddenFill>
            </a:ext>
          </a:extLst>
        </p:spPr>
      </p:pic>
    </p:spTree>
    <p:extLst>
      <p:ext uri="{BB962C8B-B14F-4D97-AF65-F5344CB8AC3E}">
        <p14:creationId xmlns:p14="http://schemas.microsoft.com/office/powerpoint/2010/main" val="755374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555776" y="476672"/>
            <a:ext cx="3957590"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DERIVATIVES</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VS. CASH</a:t>
            </a:r>
          </a:p>
        </p:txBody>
      </p:sp>
      <p:sp>
        <p:nvSpPr>
          <p:cNvPr id="7" name="Rectangle 6"/>
          <p:cNvSpPr/>
          <p:nvPr/>
        </p:nvSpPr>
        <p:spPr>
          <a:xfrm>
            <a:off x="755576" y="908720"/>
            <a:ext cx="7272808" cy="880113"/>
          </a:xfrm>
          <a:prstGeom prst="rect">
            <a:avLst/>
          </a:prstGeom>
        </p:spPr>
        <p:txBody>
          <a:bodyPr wrap="square">
            <a:spAutoFit/>
          </a:bodyPr>
          <a:lstStyle/>
          <a:p>
            <a:pPr>
              <a:lnSpc>
                <a:spcPct val="150000"/>
              </a:lnSpc>
            </a:pPr>
            <a:r>
              <a:rPr lang="en-US" b="1" dirty="0">
                <a:latin typeface="Arial" pitchFamily="34" charset="0"/>
                <a:cs typeface="Arial" pitchFamily="34" charset="0"/>
              </a:rPr>
              <a:t> However in case of a loss, you get badly hit in </a:t>
            </a:r>
            <a:r>
              <a:rPr lang="en-US" b="1" dirty="0" smtClean="0">
                <a:latin typeface="Arial" pitchFamily="34" charset="0"/>
                <a:cs typeface="Arial" pitchFamily="34" charset="0"/>
              </a:rPr>
              <a:t>derivative</a:t>
            </a:r>
            <a:br>
              <a:rPr lang="en-US" b="1" dirty="0" smtClean="0">
                <a:latin typeface="Arial" pitchFamily="34" charset="0"/>
                <a:cs typeface="Arial" pitchFamily="34" charset="0"/>
              </a:rPr>
            </a:br>
            <a:r>
              <a:rPr lang="en-US" b="1" dirty="0" smtClean="0">
                <a:latin typeface="Arial" pitchFamily="34" charset="0"/>
                <a:cs typeface="Arial" pitchFamily="34" charset="0"/>
              </a:rPr>
              <a:t>trading </a:t>
            </a:r>
            <a:r>
              <a:rPr lang="en-US" b="1" dirty="0">
                <a:latin typeface="Arial" pitchFamily="34" charset="0"/>
                <a:cs typeface="Arial" pitchFamily="34" charset="0"/>
              </a:rPr>
              <a:t>as seen below…</a:t>
            </a:r>
          </a:p>
        </p:txBody>
      </p:sp>
      <p:sp>
        <p:nvSpPr>
          <p:cNvPr id="5" name="Rectangle 4"/>
          <p:cNvSpPr/>
          <p:nvPr/>
        </p:nvSpPr>
        <p:spPr>
          <a:xfrm>
            <a:off x="755576" y="2145630"/>
            <a:ext cx="5757790" cy="923330"/>
          </a:xfrm>
          <a:prstGeom prst="rect">
            <a:avLst/>
          </a:prstGeom>
        </p:spPr>
        <p:txBody>
          <a:bodyPr wrap="square">
            <a:spAutoFit/>
          </a:bodyPr>
          <a:lstStyle/>
          <a:p>
            <a:pPr>
              <a:lnSpc>
                <a:spcPct val="150000"/>
              </a:lnSpc>
              <a:spcBef>
                <a:spcPct val="50000"/>
              </a:spcBef>
            </a:pPr>
            <a:r>
              <a:rPr lang="en-US" b="1" dirty="0">
                <a:latin typeface="Arial" pitchFamily="34" charset="0"/>
                <a:cs typeface="Arial" pitchFamily="34" charset="0"/>
              </a:rPr>
              <a:t>In spot market if price falls by 10% </a:t>
            </a:r>
            <a:r>
              <a:rPr lang="en-US" b="1" dirty="0" smtClean="0">
                <a:latin typeface="Arial" pitchFamily="34" charset="0"/>
                <a:cs typeface="Arial" pitchFamily="34" charset="0"/>
              </a:rPr>
              <a:t>to </a:t>
            </a:r>
            <a:r>
              <a:rPr lang="en-US" b="1" dirty="0" err="1" smtClean="0">
                <a:latin typeface="Arial" pitchFamily="34" charset="0"/>
                <a:cs typeface="Arial" pitchFamily="34" charset="0"/>
              </a:rPr>
              <a:t>Rs</a:t>
            </a:r>
            <a:r>
              <a:rPr lang="en-US" b="1" dirty="0" smtClean="0">
                <a:latin typeface="Arial" pitchFamily="34" charset="0"/>
                <a:cs typeface="Arial" pitchFamily="34" charset="0"/>
              </a:rPr>
              <a:t> </a:t>
            </a:r>
            <a:r>
              <a:rPr lang="en-US" b="1" dirty="0">
                <a:latin typeface="Arial" pitchFamily="34" charset="0"/>
                <a:cs typeface="Arial" pitchFamily="34" charset="0"/>
              </a:rPr>
              <a:t>90, you make 10% loss ( </a:t>
            </a:r>
            <a:r>
              <a:rPr lang="en-US" b="1" dirty="0" err="1">
                <a:latin typeface="Arial" pitchFamily="34" charset="0"/>
                <a:cs typeface="Arial" pitchFamily="34" charset="0"/>
              </a:rPr>
              <a:t>Rs</a:t>
            </a:r>
            <a:r>
              <a:rPr lang="en-US" b="1" dirty="0">
                <a:latin typeface="Arial" pitchFamily="34" charset="0"/>
                <a:cs typeface="Arial" pitchFamily="34" charset="0"/>
              </a:rPr>
              <a:t> 10 </a:t>
            </a:r>
            <a:r>
              <a:rPr lang="en-US" b="1" dirty="0" smtClean="0">
                <a:latin typeface="Arial" pitchFamily="34" charset="0"/>
                <a:cs typeface="Arial" pitchFamily="34" charset="0"/>
              </a:rPr>
              <a:t>on an </a:t>
            </a:r>
            <a:r>
              <a:rPr lang="en-US" b="1" dirty="0">
                <a:latin typeface="Arial" pitchFamily="34" charset="0"/>
                <a:cs typeface="Arial" pitchFamily="34" charset="0"/>
              </a:rPr>
              <a:t>investment of </a:t>
            </a:r>
            <a:r>
              <a:rPr lang="en-US" b="1" dirty="0" err="1">
                <a:latin typeface="Arial" pitchFamily="34" charset="0"/>
                <a:cs typeface="Arial" pitchFamily="34" charset="0"/>
              </a:rPr>
              <a:t>Rs</a:t>
            </a:r>
            <a:r>
              <a:rPr lang="en-US" b="1" dirty="0">
                <a:latin typeface="Arial" pitchFamily="34" charset="0"/>
                <a:cs typeface="Arial" pitchFamily="34" charset="0"/>
              </a:rPr>
              <a:t> 100) </a:t>
            </a:r>
          </a:p>
        </p:txBody>
      </p:sp>
      <p:grpSp>
        <p:nvGrpSpPr>
          <p:cNvPr id="8" name="Group 7"/>
          <p:cNvGrpSpPr/>
          <p:nvPr/>
        </p:nvGrpSpPr>
        <p:grpSpPr>
          <a:xfrm>
            <a:off x="4638475" y="4946522"/>
            <a:ext cx="3749949" cy="1445514"/>
            <a:chOff x="4427984" y="3501008"/>
            <a:chExt cx="4435855" cy="1709914"/>
          </a:xfrm>
        </p:grpSpPr>
        <p:pic>
          <p:nvPicPr>
            <p:cNvPr id="9"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4427984"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0"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5364088"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1"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6228184"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2"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7164288"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3"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8100392" y="3501008"/>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4"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4427984"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5"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5364088"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6"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6228184"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7"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7164288" y="4437112"/>
              <a:ext cx="763447" cy="773810"/>
            </a:xfrm>
            <a:prstGeom prst="rect">
              <a:avLst/>
            </a:prstGeom>
            <a:noFill/>
            <a:extLst>
              <a:ext uri="{909E8E84-426E-40DD-AFC4-6F175D3DCCD1}">
                <a14:hiddenFill xmlns:a14="http://schemas.microsoft.com/office/drawing/2010/main">
                  <a:solidFill>
                    <a:schemeClr val="tx2"/>
                  </a:solidFill>
                </a14:hiddenFill>
              </a:ext>
            </a:extLst>
          </p:spPr>
        </p:pic>
        <p:pic>
          <p:nvPicPr>
            <p:cNvPr id="18" name="Picture 4" descr="Bask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8100392" y="4437112"/>
              <a:ext cx="763447" cy="773810"/>
            </a:xfrm>
            <a:prstGeom prst="rect">
              <a:avLst/>
            </a:prstGeom>
            <a:noFill/>
            <a:extLst>
              <a:ext uri="{909E8E84-426E-40DD-AFC4-6F175D3DCCD1}">
                <a14:hiddenFill xmlns:a14="http://schemas.microsoft.com/office/drawing/2010/main">
                  <a:solidFill>
                    <a:schemeClr val="tx2"/>
                  </a:solidFill>
                </a14:hiddenFill>
              </a:ext>
            </a:extLst>
          </p:spPr>
        </p:pic>
      </p:grpSp>
      <p:pic>
        <p:nvPicPr>
          <p:cNvPr id="19" name="Picture 4" descr="Baske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585" t="67584" r="48430"/>
          <a:stretch>
            <a:fillRect/>
          </a:stretch>
        </p:blipFill>
        <p:spPr bwMode="auto">
          <a:xfrm>
            <a:off x="7088478" y="2060848"/>
            <a:ext cx="923567" cy="936104"/>
          </a:xfrm>
          <a:prstGeom prst="rect">
            <a:avLst/>
          </a:prstGeom>
          <a:noFill/>
          <a:extLst>
            <a:ext uri="{909E8E84-426E-40DD-AFC4-6F175D3DCCD1}">
              <a14:hiddenFill xmlns:a14="http://schemas.microsoft.com/office/drawing/2010/main">
                <a:solidFill>
                  <a:schemeClr val="tx2"/>
                </a:solidFill>
              </a14:hiddenFill>
            </a:ext>
          </a:extLst>
        </p:spPr>
      </p:pic>
      <p:sp>
        <p:nvSpPr>
          <p:cNvPr id="6" name="Rectangle 5"/>
          <p:cNvSpPr/>
          <p:nvPr/>
        </p:nvSpPr>
        <p:spPr>
          <a:xfrm>
            <a:off x="755576" y="3553700"/>
            <a:ext cx="7848872" cy="1200329"/>
          </a:xfrm>
          <a:prstGeom prst="rect">
            <a:avLst/>
          </a:prstGeom>
        </p:spPr>
        <p:txBody>
          <a:bodyPr wrap="square">
            <a:spAutoFit/>
          </a:bodyPr>
          <a:lstStyle/>
          <a:p>
            <a:pPr>
              <a:spcBef>
                <a:spcPct val="50000"/>
              </a:spcBef>
            </a:pPr>
            <a:r>
              <a:rPr lang="en-US" b="1" dirty="0">
                <a:latin typeface="Arial" pitchFamily="34" charset="0"/>
                <a:cs typeface="Arial" pitchFamily="34" charset="0"/>
              </a:rPr>
              <a:t>But in derivative market if price falls by 10% to </a:t>
            </a:r>
            <a:r>
              <a:rPr lang="en-US" b="1" dirty="0" err="1">
                <a:latin typeface="Arial" pitchFamily="34" charset="0"/>
                <a:cs typeface="Arial" pitchFamily="34" charset="0"/>
              </a:rPr>
              <a:t>Rs</a:t>
            </a:r>
            <a:r>
              <a:rPr lang="en-US" b="1" dirty="0">
                <a:latin typeface="Arial" pitchFamily="34" charset="0"/>
                <a:cs typeface="Arial" pitchFamily="34" charset="0"/>
              </a:rPr>
              <a:t>. 90 per </a:t>
            </a:r>
            <a:r>
              <a:rPr lang="en-US" b="1" dirty="0" smtClean="0">
                <a:latin typeface="Arial" pitchFamily="34" charset="0"/>
                <a:cs typeface="Arial" pitchFamily="34" charset="0"/>
              </a:rPr>
              <a:t>share</a:t>
            </a:r>
            <a:br>
              <a:rPr lang="en-US" b="1" dirty="0" smtClean="0">
                <a:latin typeface="Arial" pitchFamily="34" charset="0"/>
                <a:cs typeface="Arial" pitchFamily="34" charset="0"/>
              </a:rPr>
            </a:br>
            <a:r>
              <a:rPr lang="en-US" b="1" dirty="0" smtClean="0">
                <a:latin typeface="Arial" pitchFamily="34" charset="0"/>
                <a:cs typeface="Arial" pitchFamily="34" charset="0"/>
              </a:rPr>
              <a:t>you </a:t>
            </a:r>
            <a:r>
              <a:rPr lang="en-US" b="1" dirty="0">
                <a:latin typeface="Arial" pitchFamily="34" charset="0"/>
                <a:cs typeface="Arial" pitchFamily="34" charset="0"/>
              </a:rPr>
              <a:t>make a loss of </a:t>
            </a:r>
            <a:r>
              <a:rPr lang="en-US" b="1" dirty="0" err="1">
                <a:latin typeface="Arial" pitchFamily="34" charset="0"/>
                <a:cs typeface="Arial" pitchFamily="34" charset="0"/>
              </a:rPr>
              <a:t>Rs</a:t>
            </a:r>
            <a:r>
              <a:rPr lang="en-US" b="1" dirty="0">
                <a:latin typeface="Arial" pitchFamily="34" charset="0"/>
                <a:cs typeface="Arial" pitchFamily="34" charset="0"/>
              </a:rPr>
              <a:t> 100 on the entire group of shares for your investment of </a:t>
            </a:r>
            <a:r>
              <a:rPr lang="en-US" b="1" dirty="0" err="1">
                <a:latin typeface="Arial" pitchFamily="34" charset="0"/>
                <a:cs typeface="Arial" pitchFamily="34" charset="0"/>
              </a:rPr>
              <a:t>Rs</a:t>
            </a:r>
            <a:r>
              <a:rPr lang="en-US" b="1" dirty="0">
                <a:latin typeface="Arial" pitchFamily="34" charset="0"/>
                <a:cs typeface="Arial" pitchFamily="34" charset="0"/>
              </a:rPr>
              <a:t> 100. Thus you make a 100% loss as you lose your entire investment in this example</a:t>
            </a:r>
          </a:p>
        </p:txBody>
      </p:sp>
    </p:spTree>
    <p:extLst>
      <p:ext uri="{BB962C8B-B14F-4D97-AF65-F5344CB8AC3E}">
        <p14:creationId xmlns:p14="http://schemas.microsoft.com/office/powerpoint/2010/main" val="418305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555776" y="476672"/>
            <a:ext cx="3957590"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DERIVATIVES</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VS. CASH</a:t>
            </a:r>
          </a:p>
        </p:txBody>
      </p:sp>
      <p:sp>
        <p:nvSpPr>
          <p:cNvPr id="4" name="Rectangle 3"/>
          <p:cNvSpPr/>
          <p:nvPr/>
        </p:nvSpPr>
        <p:spPr>
          <a:xfrm>
            <a:off x="755576" y="965334"/>
            <a:ext cx="7272808" cy="3831818"/>
          </a:xfrm>
          <a:prstGeom prst="rect">
            <a:avLst/>
          </a:prstGeom>
        </p:spPr>
        <p:txBody>
          <a:bodyPr wrap="square">
            <a:spAutoFit/>
          </a:bodyPr>
          <a:lstStyle/>
          <a:p>
            <a:pPr>
              <a:lnSpc>
                <a:spcPct val="150000"/>
              </a:lnSpc>
            </a:pPr>
            <a:r>
              <a:rPr lang="en-US" b="1" dirty="0" smtClean="0">
                <a:latin typeface="Arial" pitchFamily="34" charset="0"/>
                <a:cs typeface="Arial" pitchFamily="34" charset="0"/>
              </a:rPr>
              <a:t>Hence</a:t>
            </a:r>
            <a:r>
              <a:rPr lang="en-US" b="1" dirty="0">
                <a:latin typeface="Arial" pitchFamily="34" charset="0"/>
                <a:cs typeface="Arial" pitchFamily="34" charset="0"/>
              </a:rPr>
              <a:t>, derivative trading is a high gain and high loss </a:t>
            </a:r>
            <a:r>
              <a:rPr lang="en-US" b="1" dirty="0" smtClean="0">
                <a:latin typeface="Arial" pitchFamily="34" charset="0"/>
                <a:cs typeface="Arial" pitchFamily="34" charset="0"/>
              </a:rPr>
              <a:t>trading</a:t>
            </a:r>
            <a:br>
              <a:rPr lang="en-US" b="1" dirty="0" smtClean="0">
                <a:latin typeface="Arial" pitchFamily="34" charset="0"/>
                <a:cs typeface="Arial" pitchFamily="34" charset="0"/>
              </a:rPr>
            </a:br>
            <a:r>
              <a:rPr lang="en-US" b="1" dirty="0" smtClean="0">
                <a:latin typeface="Arial" pitchFamily="34" charset="0"/>
                <a:cs typeface="Arial" pitchFamily="34" charset="0"/>
              </a:rPr>
              <a:t>as </a:t>
            </a:r>
            <a:r>
              <a:rPr lang="en-US" b="1" dirty="0">
                <a:latin typeface="Arial" pitchFamily="34" charset="0"/>
                <a:cs typeface="Arial" pitchFamily="34" charset="0"/>
              </a:rPr>
              <a:t>compared to trading in a spot market.</a:t>
            </a:r>
          </a:p>
          <a:p>
            <a:pPr>
              <a:lnSpc>
                <a:spcPct val="150000"/>
              </a:lnSpc>
            </a:pPr>
            <a:endParaRPr lang="en-US" b="1" dirty="0">
              <a:latin typeface="Arial" pitchFamily="34" charset="0"/>
              <a:cs typeface="Arial" pitchFamily="34" charset="0"/>
            </a:endParaRPr>
          </a:p>
          <a:p>
            <a:pPr>
              <a:lnSpc>
                <a:spcPct val="150000"/>
              </a:lnSpc>
            </a:pPr>
            <a:r>
              <a:rPr lang="en-US" b="1" dirty="0" smtClean="0">
                <a:latin typeface="Arial" pitchFamily="34" charset="0"/>
                <a:cs typeface="Arial" pitchFamily="34" charset="0"/>
              </a:rPr>
              <a:t>Also</a:t>
            </a:r>
            <a:r>
              <a:rPr lang="en-US" b="1" dirty="0">
                <a:latin typeface="Arial" pitchFamily="34" charset="0"/>
                <a:cs typeface="Arial" pitchFamily="34" charset="0"/>
              </a:rPr>
              <a:t>, in derivative trading you do not deal with a single stock, but in a group of shares.</a:t>
            </a:r>
          </a:p>
          <a:p>
            <a:pPr>
              <a:lnSpc>
                <a:spcPct val="150000"/>
              </a:lnSpc>
            </a:pPr>
            <a:endParaRPr lang="en-US" b="1" dirty="0">
              <a:latin typeface="Arial" pitchFamily="34" charset="0"/>
              <a:cs typeface="Arial" pitchFamily="34" charset="0"/>
            </a:endParaRPr>
          </a:p>
          <a:p>
            <a:pPr>
              <a:lnSpc>
                <a:spcPct val="150000"/>
              </a:lnSpc>
            </a:pPr>
            <a:r>
              <a:rPr lang="en-US" b="1" dirty="0" smtClean="0">
                <a:latin typeface="Arial" pitchFamily="34" charset="0"/>
                <a:cs typeface="Arial" pitchFamily="34" charset="0"/>
              </a:rPr>
              <a:t>In </a:t>
            </a:r>
            <a:r>
              <a:rPr lang="en-US" b="1" dirty="0">
                <a:latin typeface="Arial" pitchFamily="34" charset="0"/>
                <a:cs typeface="Arial" pitchFamily="34" charset="0"/>
              </a:rPr>
              <a:t>derivatives trading, you do not take ownership of the group of shares. You only get the rights to bet on price movements of the entire group of shares.</a:t>
            </a:r>
          </a:p>
        </p:txBody>
      </p:sp>
    </p:spTree>
    <p:extLst>
      <p:ext uri="{BB962C8B-B14F-4D97-AF65-F5344CB8AC3E}">
        <p14:creationId xmlns:p14="http://schemas.microsoft.com/office/powerpoint/2010/main" val="921510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amiz\Desktop\From Rajni\Jpegs_blank\PSS_LESSONS_PG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4751512" y="2780928"/>
            <a:ext cx="3492896" cy="3416320"/>
          </a:xfrm>
          <a:prstGeom prst="rect">
            <a:avLst/>
          </a:prstGeom>
        </p:spPr>
        <p:txBody>
          <a:bodyPr wrap="square">
            <a:spAutoFit/>
          </a:bodyPr>
          <a:lstStyle/>
          <a:p>
            <a:pPr>
              <a:lnSpc>
                <a:spcPct val="150000"/>
              </a:lnSpc>
            </a:pPr>
            <a:r>
              <a:rPr lang="en-US" b="1" dirty="0">
                <a:latin typeface="Arial" pitchFamily="34" charset="0"/>
                <a:cs typeface="Arial" pitchFamily="34" charset="0"/>
              </a:rPr>
              <a:t>Hope this story </a:t>
            </a:r>
            <a:r>
              <a:rPr lang="en-US" b="1" dirty="0" smtClean="0">
                <a:latin typeface="Arial" pitchFamily="34" charset="0"/>
                <a:cs typeface="Arial" pitchFamily="34" charset="0"/>
              </a:rPr>
              <a:t>succeeded</a:t>
            </a:r>
            <a:br>
              <a:rPr lang="en-US" b="1" dirty="0" smtClean="0">
                <a:latin typeface="Arial" pitchFamily="34" charset="0"/>
                <a:cs typeface="Arial" pitchFamily="34" charset="0"/>
              </a:rPr>
            </a:br>
            <a:r>
              <a:rPr lang="en-US" b="1" dirty="0" smtClean="0">
                <a:latin typeface="Arial" pitchFamily="34" charset="0"/>
                <a:cs typeface="Arial" pitchFamily="34" charset="0"/>
              </a:rPr>
              <a:t>in </a:t>
            </a:r>
            <a:r>
              <a:rPr lang="en-US" b="1" dirty="0">
                <a:latin typeface="Arial" pitchFamily="34" charset="0"/>
                <a:cs typeface="Arial" pitchFamily="34" charset="0"/>
              </a:rPr>
              <a:t>clarifying the concept of “Margin Money / Margin Funding” further and how derivative trading is a form of high gain - high loss trading as compared to trading in the spot market.</a:t>
            </a:r>
          </a:p>
        </p:txBody>
      </p:sp>
      <p:sp>
        <p:nvSpPr>
          <p:cNvPr id="4" name="TextBox 3"/>
          <p:cNvSpPr txBox="1"/>
          <p:nvPr/>
        </p:nvSpPr>
        <p:spPr>
          <a:xfrm>
            <a:off x="2555776" y="476672"/>
            <a:ext cx="3957590"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DERIVATIVES</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VS. CASH</a:t>
            </a:r>
          </a:p>
        </p:txBody>
      </p:sp>
    </p:spTree>
    <p:extLst>
      <p:ext uri="{BB962C8B-B14F-4D97-AF65-F5344CB8AC3E}">
        <p14:creationId xmlns:p14="http://schemas.microsoft.com/office/powerpoint/2010/main" val="2763798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705" y="-1"/>
            <a:ext cx="9144000" cy="6858001"/>
            <a:chOff x="0" y="-1"/>
            <a:chExt cx="9144000" cy="6858001"/>
          </a:xfrm>
        </p:grpSpPr>
        <p:pic>
          <p:nvPicPr>
            <p:cNvPr id="9" name="Picture 2" descr="C:\Users\manisha\Desktop\From Rajni\Jpegs_blank\PSS_LESSONS_PG4.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pic>
          <p:nvPicPr>
            <p:cNvPr id="10" name="Picture 23" descr="TMF Logo New.jpg"/>
            <p:cNvPicPr>
              <a:picLocks noChangeAspect="1"/>
            </p:cNvPicPr>
            <p:nvPr/>
          </p:nvPicPr>
          <p:blipFill>
            <a:blip r:embed="rId3" cstate="print"/>
            <a:srcRect/>
            <a:stretch>
              <a:fillRect/>
            </a:stretch>
          </p:blipFill>
          <p:spPr bwMode="auto">
            <a:xfrm>
              <a:off x="7773739" y="285750"/>
              <a:ext cx="974725" cy="681038"/>
            </a:xfrm>
            <a:prstGeom prst="rect">
              <a:avLst/>
            </a:prstGeom>
            <a:noFill/>
            <a:ln w="9525">
              <a:noFill/>
              <a:miter lim="800000"/>
              <a:headEnd/>
              <a:tailEnd/>
            </a:ln>
          </p:spPr>
        </p:pic>
      </p:grpSp>
      <p:sp>
        <p:nvSpPr>
          <p:cNvPr id="11" name="TextBox 10"/>
          <p:cNvSpPr txBox="1"/>
          <p:nvPr/>
        </p:nvSpPr>
        <p:spPr>
          <a:xfrm>
            <a:off x="1259632" y="2092565"/>
            <a:ext cx="3672408" cy="701731"/>
          </a:xfrm>
          <a:prstGeom prst="rect">
            <a:avLst/>
          </a:prstGeom>
          <a:noFill/>
        </p:spPr>
        <p:txBody>
          <a:bodyPr wrap="square" rtlCol="0">
            <a:spAutoFit/>
          </a:bodyPr>
          <a:lstStyle/>
          <a:p>
            <a:pPr marL="342900" indent="-342900" algn="ctr">
              <a:spcBef>
                <a:spcPct val="20000"/>
              </a:spcBef>
            </a:pPr>
            <a:r>
              <a:rPr lang="en-US" b="1" dirty="0">
                <a:latin typeface="Arial" pitchFamily="34" charset="0"/>
                <a:cs typeface="Arial" pitchFamily="34" charset="0"/>
              </a:rPr>
              <a:t>Please give us your feedback at </a:t>
            </a:r>
          </a:p>
          <a:p>
            <a:pPr marL="342900" indent="-342900" algn="ctr">
              <a:spcBef>
                <a:spcPct val="20000"/>
              </a:spcBef>
            </a:pPr>
            <a:r>
              <a:rPr lang="en-US" b="1" dirty="0">
                <a:latin typeface="Arial" pitchFamily="34" charset="0"/>
                <a:cs typeface="Arial" pitchFamily="34" charset="0"/>
                <a:hlinkClick r:id="rId4"/>
              </a:rPr>
              <a:t>professor@tataamc.com</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a:latin typeface="Arial" pitchFamily="34" charset="0"/>
              <a:cs typeface="Arial" pitchFamily="34" charset="0"/>
            </a:endParaRPr>
          </a:p>
        </p:txBody>
      </p:sp>
      <p:pic>
        <p:nvPicPr>
          <p:cNvPr id="1026" name="Picture 2" descr="C:\Users\Ramiz\Desktop\From Rajni\Jpegs_blank\PSS_LESSONS_PG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5"/>
          <p:cNvSpPr txBox="1"/>
          <p:nvPr/>
        </p:nvSpPr>
        <p:spPr>
          <a:xfrm>
            <a:off x="990600" y="457200"/>
            <a:ext cx="69342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200" b="1" dirty="0">
              <a:solidFill>
                <a:schemeClr val="bg1"/>
              </a:solidFill>
              <a:latin typeface="Arial" pitchFamily="34" charset="0"/>
              <a:cs typeface="Arial" pitchFamily="34" charset="0"/>
            </a:endParaRPr>
          </a:p>
        </p:txBody>
      </p:sp>
      <p:pic>
        <p:nvPicPr>
          <p:cNvPr id="10" name="Picture 2" descr="C:\Users\Ramiz\Desktop\From Rajni\Jpegs_blank\PSS_LESSONS_PG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 name="TextBox 5"/>
          <p:cNvSpPr txBox="1"/>
          <p:nvPr/>
        </p:nvSpPr>
        <p:spPr>
          <a:xfrm>
            <a:off x="990600" y="457200"/>
            <a:ext cx="69342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dirty="0" smtClean="0">
                <a:solidFill>
                  <a:schemeClr val="bg1"/>
                </a:solidFill>
                <a:latin typeface="Arial" pitchFamily="34" charset="0"/>
                <a:cs typeface="Arial" pitchFamily="34" charset="0"/>
              </a:rPr>
              <a:t>DISCLAIMER</a:t>
            </a:r>
            <a:endParaRPr lang="en-US" sz="2200" b="1" dirty="0">
              <a:solidFill>
                <a:schemeClr val="bg1"/>
              </a:solidFill>
              <a:latin typeface="Arial" pitchFamily="34" charset="0"/>
              <a:cs typeface="Arial" pitchFamily="34" charset="0"/>
            </a:endParaRPr>
          </a:p>
        </p:txBody>
      </p:sp>
      <p:sp>
        <p:nvSpPr>
          <p:cNvPr id="12" name="Rectangle 11"/>
          <p:cNvSpPr/>
          <p:nvPr/>
        </p:nvSpPr>
        <p:spPr>
          <a:xfrm>
            <a:off x="914400" y="1040857"/>
            <a:ext cx="7315200" cy="3093154"/>
          </a:xfrm>
          <a:prstGeom prst="rect">
            <a:avLst/>
          </a:prstGeom>
        </p:spPr>
        <p:txBody>
          <a:bodyPr wrap="square">
            <a:spAutoFit/>
          </a:bodyPr>
          <a:lstStyle/>
          <a:p>
            <a:pPr indent="-1588" algn="just">
              <a:lnSpc>
                <a:spcPct val="150000"/>
              </a:lnSpc>
              <a:buFontTx/>
              <a:buNone/>
            </a:pPr>
            <a:r>
              <a:rPr lang="en-US" sz="1300" b="1" dirty="0" smtClean="0">
                <a:latin typeface="Arial" pitchFamily="34" charset="0"/>
                <a:cs typeface="Arial" pitchFamily="34" charset="0"/>
              </a:rPr>
              <a:t>The views expressed in this lesson are for information purposes only and do not construe to be any investment, legal or taxation advice. The lesson is a conceptual representation and may not include several nuances that are associated and vital. The purpose of this lesson is to clarify the basics of the concept so that readers at large can relate and thereby take more interest in the product / concept. In a nutshell, Professor Simply Simple lessons should be seen from the perspective of it being a primer on financial concepts. The contents are topical in nature and held true at the time of creation of the lesson. This is not indicative of future market trends, nor is Tata Asset Management Ltd. attempting to predict the same. Reprinting any part of this material will be at your own risk. Tata Asset Management Ltd. will not be liable for the consequences of such action.</a:t>
            </a:r>
          </a:p>
        </p:txBody>
      </p:sp>
      <p:sp>
        <p:nvSpPr>
          <p:cNvPr id="13" name="Rectangle 12"/>
          <p:cNvSpPr/>
          <p:nvPr/>
        </p:nvSpPr>
        <p:spPr>
          <a:xfrm>
            <a:off x="990600" y="4529909"/>
            <a:ext cx="7162800" cy="923330"/>
          </a:xfrm>
          <a:prstGeom prst="rect">
            <a:avLst/>
          </a:prstGeom>
        </p:spPr>
        <p:txBody>
          <a:bodyPr wrap="square">
            <a:spAutoFit/>
          </a:bodyPr>
          <a:lstStyle/>
          <a:p>
            <a:pPr algn="ctr">
              <a:lnSpc>
                <a:spcPct val="150000"/>
              </a:lnSpc>
            </a:pPr>
            <a:r>
              <a:rPr lang="en-US" b="1" dirty="0" smtClean="0">
                <a:latin typeface="Arial" pitchFamily="34" charset="0"/>
                <a:cs typeface="Arial" pitchFamily="34" charset="0"/>
              </a:rPr>
              <a:t>Mutual Fund investments are subject to market risks,</a:t>
            </a:r>
            <a:br>
              <a:rPr lang="en-US" b="1" dirty="0" smtClean="0">
                <a:latin typeface="Arial" pitchFamily="34" charset="0"/>
                <a:cs typeface="Arial" pitchFamily="34" charset="0"/>
              </a:rPr>
            </a:br>
            <a:r>
              <a:rPr lang="en-US" b="1" dirty="0" smtClean="0">
                <a:latin typeface="Arial" pitchFamily="34" charset="0"/>
                <a:cs typeface="Arial" pitchFamily="34" charset="0"/>
              </a:rPr>
              <a:t>read all scheme related documents carefully.</a:t>
            </a:r>
            <a:endParaRPr lang="en-US" dirty="0">
              <a:latin typeface="Arial" pitchFamily="34" charset="0"/>
              <a:cs typeface="Arial" pitchFamily="34" charset="0"/>
            </a:endParaRPr>
          </a:p>
        </p:txBody>
      </p:sp>
      <p:cxnSp>
        <p:nvCxnSpPr>
          <p:cNvPr id="15" name="Straight Connector 14"/>
          <p:cNvCxnSpPr/>
          <p:nvPr/>
        </p:nvCxnSpPr>
        <p:spPr>
          <a:xfrm>
            <a:off x="914400" y="4331960"/>
            <a:ext cx="73152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4.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3" name="TextBox 2"/>
          <p:cNvSpPr txBox="1"/>
          <p:nvPr/>
        </p:nvSpPr>
        <p:spPr>
          <a:xfrm>
            <a:off x="1331640" y="1772816"/>
            <a:ext cx="3426744" cy="1132618"/>
          </a:xfrm>
          <a:prstGeom prst="rect">
            <a:avLst/>
          </a:prstGeom>
          <a:noFill/>
        </p:spPr>
        <p:txBody>
          <a:bodyPr wrap="square" rtlCol="0">
            <a:spAutoFit/>
          </a:bodyPr>
          <a:lstStyle/>
          <a:p>
            <a:pPr>
              <a:lnSpc>
                <a:spcPct val="130000"/>
              </a:lnSpc>
            </a:pPr>
            <a:r>
              <a:rPr lang="en-US" b="1" dirty="0" smtClean="0">
                <a:latin typeface="Arial" pitchFamily="34" charset="0"/>
                <a:cs typeface="Arial" pitchFamily="34" charset="0"/>
              </a:rPr>
              <a:t>Understanding</a:t>
            </a:r>
            <a:br>
              <a:rPr lang="en-US" b="1" dirty="0" smtClean="0">
                <a:latin typeface="Arial" pitchFamily="34" charset="0"/>
                <a:cs typeface="Arial" pitchFamily="34" charset="0"/>
              </a:rPr>
            </a:br>
            <a:r>
              <a:rPr lang="en-US" b="1" dirty="0" smtClean="0">
                <a:latin typeface="Arial" pitchFamily="34" charset="0"/>
                <a:cs typeface="Arial" pitchFamily="34" charset="0"/>
              </a:rPr>
              <a:t>‘Derivatives </a:t>
            </a:r>
            <a:r>
              <a:rPr lang="en-US" b="1" dirty="0">
                <a:latin typeface="Arial" pitchFamily="34" charset="0"/>
                <a:cs typeface="Arial" pitchFamily="34" charset="0"/>
              </a:rPr>
              <a:t>vs. Cash’ </a:t>
            </a:r>
          </a:p>
          <a:p>
            <a:pPr>
              <a:lnSpc>
                <a:spcPct val="130000"/>
              </a:lnSpc>
            </a:pPr>
            <a:r>
              <a:rPr lang="en-US" b="1" dirty="0">
                <a:latin typeface="Arial" pitchFamily="34" charset="0"/>
                <a:cs typeface="Arial" pitchFamily="34" charset="0"/>
              </a:rPr>
              <a:t>– By Prof. </a:t>
            </a:r>
            <a:r>
              <a:rPr lang="en-US" b="1" i="1" dirty="0">
                <a:latin typeface="Arial" pitchFamily="34" charset="0"/>
                <a:cs typeface="Arial" pitchFamily="34" charset="0"/>
              </a:rPr>
              <a:t>Simply</a:t>
            </a:r>
            <a:r>
              <a:rPr lang="en-US" b="1" dirty="0">
                <a:latin typeface="Arial" pitchFamily="34" charset="0"/>
                <a:cs typeface="Arial" pitchFamily="34" charset="0"/>
              </a:rPr>
              <a:t> Simple </a:t>
            </a:r>
            <a:r>
              <a:rPr lang="en-US" b="1" baseline="70000" dirty="0">
                <a:latin typeface="Arial" pitchFamily="34" charset="0"/>
                <a:cs typeface="Arial" pitchFamily="34" charset="0"/>
              </a:rPr>
              <a:t>TM</a:t>
            </a:r>
          </a:p>
        </p:txBody>
      </p:sp>
    </p:spTree>
    <p:extLst>
      <p:ext uri="{BB962C8B-B14F-4D97-AF65-F5344CB8AC3E}">
        <p14:creationId xmlns:p14="http://schemas.microsoft.com/office/powerpoint/2010/main" val="1491779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amiz\Desktop\From Rajni\Jpegs_blank\PSS_LESSONS_PG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4067944" y="4797152"/>
            <a:ext cx="4150951" cy="1338828"/>
          </a:xfrm>
          <a:prstGeom prst="rect">
            <a:avLst/>
          </a:prstGeom>
        </p:spPr>
        <p:txBody>
          <a:bodyPr wrap="square">
            <a:spAutoFit/>
          </a:bodyPr>
          <a:lstStyle/>
          <a:p>
            <a:pPr>
              <a:lnSpc>
                <a:spcPct val="150000"/>
              </a:lnSpc>
            </a:pPr>
            <a:r>
              <a:rPr lang="en-US" b="1" dirty="0">
                <a:latin typeface="Arial" pitchFamily="34" charset="0"/>
                <a:cs typeface="Arial" pitchFamily="34" charset="0"/>
              </a:rPr>
              <a:t>Why is ‘derivative trading’ </a:t>
            </a:r>
            <a:r>
              <a:rPr lang="en-US" b="1" dirty="0" smtClean="0">
                <a:latin typeface="Arial" pitchFamily="34" charset="0"/>
                <a:cs typeface="Arial" pitchFamily="34" charset="0"/>
              </a:rPr>
              <a:t>a</a:t>
            </a:r>
            <a:br>
              <a:rPr lang="en-US" b="1" dirty="0" smtClean="0">
                <a:latin typeface="Arial" pitchFamily="34" charset="0"/>
                <a:cs typeface="Arial" pitchFamily="34" charset="0"/>
              </a:rPr>
            </a:br>
            <a:r>
              <a:rPr lang="en-US" b="1" dirty="0" smtClean="0">
                <a:latin typeface="Arial" pitchFamily="34" charset="0"/>
                <a:cs typeface="Arial" pitchFamily="34" charset="0"/>
              </a:rPr>
              <a:t>form </a:t>
            </a:r>
            <a:r>
              <a:rPr lang="en-US" b="1" dirty="0">
                <a:latin typeface="Arial" pitchFamily="34" charset="0"/>
                <a:cs typeface="Arial" pitchFamily="34" charset="0"/>
              </a:rPr>
              <a:t>of high gain - high </a:t>
            </a:r>
            <a:r>
              <a:rPr lang="en-US" b="1" dirty="0" smtClean="0">
                <a:latin typeface="Arial" pitchFamily="34" charset="0"/>
                <a:cs typeface="Arial" pitchFamily="34" charset="0"/>
              </a:rPr>
              <a:t>loss</a:t>
            </a:r>
            <a:br>
              <a:rPr lang="en-US" b="1" dirty="0" smtClean="0">
                <a:latin typeface="Arial" pitchFamily="34" charset="0"/>
                <a:cs typeface="Arial" pitchFamily="34" charset="0"/>
              </a:rPr>
            </a:br>
            <a:r>
              <a:rPr lang="en-US" b="1" dirty="0" smtClean="0">
                <a:latin typeface="Arial" pitchFamily="34" charset="0"/>
                <a:cs typeface="Arial" pitchFamily="34" charset="0"/>
              </a:rPr>
              <a:t>trading </a:t>
            </a:r>
            <a:r>
              <a:rPr lang="en-US" b="1" dirty="0">
                <a:latin typeface="Arial" pitchFamily="34" charset="0"/>
                <a:cs typeface="Arial" pitchFamily="34" charset="0"/>
              </a:rPr>
              <a:t>with minimum investment ?</a:t>
            </a:r>
          </a:p>
        </p:txBody>
      </p:sp>
      <p:sp>
        <p:nvSpPr>
          <p:cNvPr id="4" name="TextBox 3"/>
          <p:cNvSpPr txBox="1"/>
          <p:nvPr/>
        </p:nvSpPr>
        <p:spPr>
          <a:xfrm>
            <a:off x="2555776" y="476672"/>
            <a:ext cx="3957590"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DERIVATIVES</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VS. CASH</a:t>
            </a:r>
          </a:p>
        </p:txBody>
      </p:sp>
    </p:spTree>
    <p:extLst>
      <p:ext uri="{BB962C8B-B14F-4D97-AF65-F5344CB8AC3E}">
        <p14:creationId xmlns:p14="http://schemas.microsoft.com/office/powerpoint/2010/main" val="93532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683568" y="1012115"/>
            <a:ext cx="7416824" cy="2169825"/>
          </a:xfrm>
          <a:prstGeom prst="rect">
            <a:avLst/>
          </a:prstGeom>
          <a:noFill/>
        </p:spPr>
        <p:txBody>
          <a:bodyPr wrap="square" rtlCol="0">
            <a:spAutoFit/>
          </a:bodyPr>
          <a:lstStyle/>
          <a:p>
            <a:pPr>
              <a:lnSpc>
                <a:spcPct val="150000"/>
              </a:lnSpc>
            </a:pPr>
            <a:r>
              <a:rPr lang="en-US" b="1" dirty="0" smtClean="0">
                <a:latin typeface="Arial" pitchFamily="34" charset="0"/>
                <a:cs typeface="Arial" pitchFamily="34" charset="0"/>
              </a:rPr>
              <a:t>For </a:t>
            </a:r>
            <a:r>
              <a:rPr lang="en-US" b="1" dirty="0">
                <a:latin typeface="Arial" pitchFamily="34" charset="0"/>
                <a:cs typeface="Arial" pitchFamily="34" charset="0"/>
              </a:rPr>
              <a:t>the sake of understanding, you may replace “futures” with price of share</a:t>
            </a:r>
            <a:r>
              <a:rPr lang="en-US" b="1" dirty="0" smtClean="0">
                <a:latin typeface="Arial" pitchFamily="34" charset="0"/>
                <a:cs typeface="Arial" pitchFamily="34" charset="0"/>
              </a:rPr>
              <a:t>.</a:t>
            </a:r>
          </a:p>
          <a:p>
            <a:pPr>
              <a:lnSpc>
                <a:spcPct val="150000"/>
              </a:lnSpc>
            </a:pPr>
            <a:endParaRPr lang="en-US" b="1" dirty="0">
              <a:latin typeface="Arial" pitchFamily="34" charset="0"/>
              <a:cs typeface="Arial" pitchFamily="34" charset="0"/>
            </a:endParaRPr>
          </a:p>
          <a:p>
            <a:pPr>
              <a:lnSpc>
                <a:spcPct val="150000"/>
              </a:lnSpc>
            </a:pPr>
            <a:r>
              <a:rPr lang="en-US" b="1" dirty="0">
                <a:latin typeface="Arial" pitchFamily="34" charset="0"/>
                <a:cs typeface="Arial" pitchFamily="34" charset="0"/>
              </a:rPr>
              <a:t>So </a:t>
            </a:r>
            <a:r>
              <a:rPr lang="en-US" b="1" dirty="0" smtClean="0">
                <a:latin typeface="Arial" pitchFamily="34" charset="0"/>
                <a:cs typeface="Arial" pitchFamily="34" charset="0"/>
              </a:rPr>
              <a:t>one </a:t>
            </a:r>
            <a:r>
              <a:rPr lang="en-US" b="1" dirty="0">
                <a:latin typeface="Arial" pitchFamily="34" charset="0"/>
                <a:cs typeface="Arial" pitchFamily="34" charset="0"/>
              </a:rPr>
              <a:t>has to take a bet on the movement of </a:t>
            </a:r>
            <a:r>
              <a:rPr lang="en-US" b="1" dirty="0" smtClean="0">
                <a:latin typeface="Arial" pitchFamily="34" charset="0"/>
                <a:cs typeface="Arial" pitchFamily="34" charset="0"/>
              </a:rPr>
              <a:t>the share </a:t>
            </a:r>
            <a:r>
              <a:rPr lang="en-US" b="1" dirty="0">
                <a:latin typeface="Arial" pitchFamily="34" charset="0"/>
                <a:cs typeface="Arial" pitchFamily="34" charset="0"/>
              </a:rPr>
              <a:t>price at the end of the period.</a:t>
            </a:r>
          </a:p>
        </p:txBody>
      </p:sp>
      <p:sp>
        <p:nvSpPr>
          <p:cNvPr id="4" name="TextBox 3"/>
          <p:cNvSpPr txBox="1"/>
          <p:nvPr/>
        </p:nvSpPr>
        <p:spPr>
          <a:xfrm>
            <a:off x="2555776" y="476672"/>
            <a:ext cx="3957590"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DERIVATIVES</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VS. CASH</a:t>
            </a:r>
          </a:p>
        </p:txBody>
      </p:sp>
    </p:spTree>
    <p:extLst>
      <p:ext uri="{BB962C8B-B14F-4D97-AF65-F5344CB8AC3E}">
        <p14:creationId xmlns:p14="http://schemas.microsoft.com/office/powerpoint/2010/main" val="3210483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amiz\Desktop\From Rajni\Jpegs_blank\PSS_LESSONS_PG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4050049" y="4077072"/>
            <a:ext cx="4392488" cy="2169825"/>
          </a:xfrm>
          <a:prstGeom prst="rect">
            <a:avLst/>
          </a:prstGeom>
        </p:spPr>
        <p:txBody>
          <a:bodyPr wrap="square">
            <a:spAutoFit/>
          </a:bodyPr>
          <a:lstStyle/>
          <a:p>
            <a:pPr>
              <a:lnSpc>
                <a:spcPct val="150000"/>
              </a:lnSpc>
            </a:pPr>
            <a:r>
              <a:rPr lang="en-US" b="1" dirty="0">
                <a:latin typeface="Arial" pitchFamily="34" charset="0"/>
                <a:cs typeface="Arial" pitchFamily="34" charset="0"/>
              </a:rPr>
              <a:t>Since one is looking at price movements, one may </a:t>
            </a:r>
            <a:r>
              <a:rPr lang="en-US" b="1" dirty="0" smtClean="0">
                <a:latin typeface="Arial" pitchFamily="34" charset="0"/>
                <a:cs typeface="Arial" pitchFamily="34" charset="0"/>
              </a:rPr>
              <a:t>presume</a:t>
            </a:r>
            <a:br>
              <a:rPr lang="en-US" b="1" dirty="0" smtClean="0">
                <a:latin typeface="Arial" pitchFamily="34" charset="0"/>
                <a:cs typeface="Arial" pitchFamily="34" charset="0"/>
              </a:rPr>
            </a:br>
            <a:r>
              <a:rPr lang="en-US" b="1" dirty="0" smtClean="0">
                <a:latin typeface="Arial" pitchFamily="34" charset="0"/>
                <a:cs typeface="Arial" pitchFamily="34" charset="0"/>
              </a:rPr>
              <a:t>that </a:t>
            </a:r>
            <a:r>
              <a:rPr lang="en-US" b="1" dirty="0">
                <a:latin typeface="Arial" pitchFamily="34" charset="0"/>
                <a:cs typeface="Arial" pitchFamily="34" charset="0"/>
              </a:rPr>
              <a:t>the share price would </a:t>
            </a:r>
            <a:r>
              <a:rPr lang="en-US" b="1" dirty="0" smtClean="0">
                <a:latin typeface="Arial" pitchFamily="34" charset="0"/>
                <a:cs typeface="Arial" pitchFamily="34" charset="0"/>
              </a:rPr>
              <a:t>perhaps</a:t>
            </a:r>
            <a:br>
              <a:rPr lang="en-US" b="1" dirty="0" smtClean="0">
                <a:latin typeface="Arial" pitchFamily="34" charset="0"/>
                <a:cs typeface="Arial" pitchFamily="34" charset="0"/>
              </a:rPr>
            </a:br>
            <a:r>
              <a:rPr lang="en-US" b="1" dirty="0" smtClean="0">
                <a:latin typeface="Arial" pitchFamily="34" charset="0"/>
                <a:cs typeface="Arial" pitchFamily="34" charset="0"/>
              </a:rPr>
              <a:t>go </a:t>
            </a:r>
            <a:r>
              <a:rPr lang="en-US" b="1" dirty="0">
                <a:latin typeface="Arial" pitchFamily="34" charset="0"/>
                <a:cs typeface="Arial" pitchFamily="34" charset="0"/>
              </a:rPr>
              <a:t>up or down by a maximum of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10</a:t>
            </a:r>
            <a:r>
              <a:rPr lang="en-US" b="1" dirty="0">
                <a:latin typeface="Arial" pitchFamily="34" charset="0"/>
                <a:cs typeface="Arial" pitchFamily="34" charset="0"/>
              </a:rPr>
              <a:t>% in this period.</a:t>
            </a:r>
          </a:p>
        </p:txBody>
      </p:sp>
      <p:sp>
        <p:nvSpPr>
          <p:cNvPr id="4" name="TextBox 3"/>
          <p:cNvSpPr txBox="1"/>
          <p:nvPr/>
        </p:nvSpPr>
        <p:spPr>
          <a:xfrm>
            <a:off x="2555776" y="476672"/>
            <a:ext cx="3957590"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DERIVATIVES</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VS. CASH</a:t>
            </a:r>
          </a:p>
        </p:txBody>
      </p:sp>
    </p:spTree>
    <p:extLst>
      <p:ext uri="{BB962C8B-B14F-4D97-AF65-F5344CB8AC3E}">
        <p14:creationId xmlns:p14="http://schemas.microsoft.com/office/powerpoint/2010/main" val="3169673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555776" y="476672"/>
            <a:ext cx="3957590"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DERIVATIVES</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VS. CASH</a:t>
            </a:r>
          </a:p>
        </p:txBody>
      </p:sp>
      <p:sp>
        <p:nvSpPr>
          <p:cNvPr id="5" name="Rectangle 4"/>
          <p:cNvSpPr/>
          <p:nvPr/>
        </p:nvSpPr>
        <p:spPr>
          <a:xfrm>
            <a:off x="755576" y="1052736"/>
            <a:ext cx="7272808" cy="3416320"/>
          </a:xfrm>
          <a:prstGeom prst="rect">
            <a:avLst/>
          </a:prstGeom>
        </p:spPr>
        <p:txBody>
          <a:bodyPr wrap="square">
            <a:spAutoFit/>
          </a:bodyPr>
          <a:lstStyle/>
          <a:p>
            <a:pPr>
              <a:lnSpc>
                <a:spcPct val="150000"/>
              </a:lnSpc>
            </a:pPr>
            <a:r>
              <a:rPr lang="en-US" b="1" dirty="0" smtClean="0">
                <a:latin typeface="Arial" pitchFamily="34" charset="0"/>
                <a:cs typeface="Arial" pitchFamily="34" charset="0"/>
              </a:rPr>
              <a:t>The </a:t>
            </a:r>
            <a:r>
              <a:rPr lang="en-US" b="1" dirty="0">
                <a:latin typeface="Arial" pitchFamily="34" charset="0"/>
                <a:cs typeface="Arial" pitchFamily="34" charset="0"/>
              </a:rPr>
              <a:t>margin money required to take a bet on price movements would be 10</a:t>
            </a:r>
            <a:r>
              <a:rPr lang="en-US" b="1" dirty="0" smtClean="0">
                <a:latin typeface="Arial" pitchFamily="34" charset="0"/>
                <a:cs typeface="Arial" pitchFamily="34" charset="0"/>
              </a:rPr>
              <a:t>%.</a:t>
            </a:r>
          </a:p>
          <a:p>
            <a:pPr>
              <a:lnSpc>
                <a:spcPct val="150000"/>
              </a:lnSpc>
            </a:pPr>
            <a:endParaRPr lang="en-US" b="1" dirty="0">
              <a:latin typeface="Arial" pitchFamily="34" charset="0"/>
              <a:cs typeface="Arial" pitchFamily="34" charset="0"/>
            </a:endParaRPr>
          </a:p>
          <a:p>
            <a:pPr>
              <a:lnSpc>
                <a:spcPct val="150000"/>
              </a:lnSpc>
            </a:pPr>
            <a:r>
              <a:rPr lang="en-US" b="1" dirty="0" smtClean="0">
                <a:latin typeface="Arial" pitchFamily="34" charset="0"/>
                <a:cs typeface="Arial" pitchFamily="34" charset="0"/>
              </a:rPr>
              <a:t>Let’s </a:t>
            </a:r>
            <a:r>
              <a:rPr lang="en-US" b="1" dirty="0">
                <a:latin typeface="Arial" pitchFamily="34" charset="0"/>
                <a:cs typeface="Arial" pitchFamily="34" charset="0"/>
              </a:rPr>
              <a:t>say the price of the share is </a:t>
            </a:r>
            <a:r>
              <a:rPr lang="en-US" b="1" dirty="0" err="1">
                <a:latin typeface="Arial" pitchFamily="34" charset="0"/>
                <a:cs typeface="Arial" pitchFamily="34" charset="0"/>
              </a:rPr>
              <a:t>Rs</a:t>
            </a:r>
            <a:r>
              <a:rPr lang="en-US" b="1" dirty="0">
                <a:latin typeface="Arial" pitchFamily="34" charset="0"/>
                <a:cs typeface="Arial" pitchFamily="34" charset="0"/>
              </a:rPr>
              <a:t> 100.</a:t>
            </a:r>
          </a:p>
          <a:p>
            <a:pPr>
              <a:lnSpc>
                <a:spcPct val="150000"/>
              </a:lnSpc>
            </a:pPr>
            <a:endParaRPr lang="en-US" b="1" dirty="0" smtClean="0">
              <a:latin typeface="Arial" pitchFamily="34" charset="0"/>
              <a:cs typeface="Arial" pitchFamily="34" charset="0"/>
            </a:endParaRPr>
          </a:p>
          <a:p>
            <a:pPr>
              <a:lnSpc>
                <a:spcPct val="150000"/>
              </a:lnSpc>
            </a:pPr>
            <a:r>
              <a:rPr lang="en-US" b="1" dirty="0" smtClean="0">
                <a:latin typeface="Arial" pitchFamily="34" charset="0"/>
                <a:cs typeface="Arial" pitchFamily="34" charset="0"/>
              </a:rPr>
              <a:t>Hence</a:t>
            </a:r>
            <a:r>
              <a:rPr lang="en-US" b="1" dirty="0">
                <a:latin typeface="Arial" pitchFamily="34" charset="0"/>
                <a:cs typeface="Arial" pitchFamily="34" charset="0"/>
              </a:rPr>
              <a:t>, if you want to take a bet on the price movement at the end of </a:t>
            </a:r>
            <a:r>
              <a:rPr lang="en-US" b="1" dirty="0" smtClean="0">
                <a:latin typeface="Arial" pitchFamily="34" charset="0"/>
                <a:cs typeface="Arial" pitchFamily="34" charset="0"/>
              </a:rPr>
              <a:t>say </a:t>
            </a:r>
            <a:r>
              <a:rPr lang="en-US" b="1" dirty="0">
                <a:latin typeface="Arial" pitchFamily="34" charset="0"/>
                <a:cs typeface="Arial" pitchFamily="34" charset="0"/>
              </a:rPr>
              <a:t>20 days, you will need to deposit margin money of </a:t>
            </a:r>
            <a:r>
              <a:rPr lang="en-US" b="1" dirty="0" err="1">
                <a:latin typeface="Arial" pitchFamily="34" charset="0"/>
                <a:cs typeface="Arial" pitchFamily="34" charset="0"/>
              </a:rPr>
              <a:t>Rs</a:t>
            </a:r>
            <a:r>
              <a:rPr lang="en-US" b="1" dirty="0">
                <a:latin typeface="Arial" pitchFamily="34" charset="0"/>
                <a:cs typeface="Arial" pitchFamily="34" charset="0"/>
              </a:rPr>
              <a:t> 10 for a share of </a:t>
            </a:r>
            <a:r>
              <a:rPr lang="en-US" b="1" dirty="0" err="1">
                <a:latin typeface="Arial" pitchFamily="34" charset="0"/>
                <a:cs typeface="Arial" pitchFamily="34" charset="0"/>
              </a:rPr>
              <a:t>Rs</a:t>
            </a:r>
            <a:r>
              <a:rPr lang="en-US" b="1" dirty="0">
                <a:latin typeface="Arial" pitchFamily="34" charset="0"/>
                <a:cs typeface="Arial" pitchFamily="34" charset="0"/>
              </a:rPr>
              <a:t> 100.</a:t>
            </a:r>
          </a:p>
        </p:txBody>
      </p:sp>
    </p:spTree>
    <p:extLst>
      <p:ext uri="{BB962C8B-B14F-4D97-AF65-F5344CB8AC3E}">
        <p14:creationId xmlns:p14="http://schemas.microsoft.com/office/powerpoint/2010/main" val="2418678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555776" y="476672"/>
            <a:ext cx="3957590"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DERIVATIVES</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VS. CASH</a:t>
            </a:r>
          </a:p>
        </p:txBody>
      </p:sp>
      <p:sp>
        <p:nvSpPr>
          <p:cNvPr id="4" name="Rectangle 3"/>
          <p:cNvSpPr/>
          <p:nvPr/>
        </p:nvSpPr>
        <p:spPr>
          <a:xfrm>
            <a:off x="755576" y="1052736"/>
            <a:ext cx="7272808" cy="3416320"/>
          </a:xfrm>
          <a:prstGeom prst="rect">
            <a:avLst/>
          </a:prstGeom>
        </p:spPr>
        <p:txBody>
          <a:bodyPr wrap="square">
            <a:spAutoFit/>
          </a:bodyPr>
          <a:lstStyle/>
          <a:p>
            <a:pPr>
              <a:lnSpc>
                <a:spcPct val="150000"/>
              </a:lnSpc>
            </a:pPr>
            <a:r>
              <a:rPr lang="en-US" b="1" dirty="0">
                <a:latin typeface="Arial" pitchFamily="34" charset="0"/>
                <a:cs typeface="Arial" pitchFamily="34" charset="0"/>
              </a:rPr>
              <a:t>Let’s say after 20 days, the share value goes up to </a:t>
            </a:r>
            <a:r>
              <a:rPr lang="en-US" b="1" dirty="0" err="1">
                <a:latin typeface="Arial" pitchFamily="34" charset="0"/>
                <a:cs typeface="Arial" pitchFamily="34" charset="0"/>
              </a:rPr>
              <a:t>Rs</a:t>
            </a:r>
            <a:r>
              <a:rPr lang="en-US" b="1" dirty="0">
                <a:latin typeface="Arial" pitchFamily="34" charset="0"/>
                <a:cs typeface="Arial" pitchFamily="34" charset="0"/>
              </a:rPr>
              <a:t> 120</a:t>
            </a:r>
            <a:r>
              <a:rPr lang="en-US" b="1" dirty="0" smtClean="0">
                <a:latin typeface="Arial" pitchFamily="34" charset="0"/>
                <a:cs typeface="Arial" pitchFamily="34" charset="0"/>
              </a:rPr>
              <a:t>.</a:t>
            </a:r>
          </a:p>
          <a:p>
            <a:pPr>
              <a:lnSpc>
                <a:spcPct val="150000"/>
              </a:lnSpc>
            </a:pPr>
            <a:endParaRPr lang="en-US" b="1" dirty="0">
              <a:latin typeface="Arial" pitchFamily="34" charset="0"/>
              <a:cs typeface="Arial" pitchFamily="34" charset="0"/>
            </a:endParaRPr>
          </a:p>
          <a:p>
            <a:pPr>
              <a:lnSpc>
                <a:spcPct val="150000"/>
              </a:lnSpc>
            </a:pPr>
            <a:r>
              <a:rPr lang="en-US" b="1" dirty="0">
                <a:latin typeface="Arial" pitchFamily="34" charset="0"/>
                <a:cs typeface="Arial" pitchFamily="34" charset="0"/>
              </a:rPr>
              <a:t>(</a:t>
            </a:r>
            <a:r>
              <a:rPr lang="en-US" b="1" i="1" dirty="0">
                <a:latin typeface="Arial" pitchFamily="34" charset="0"/>
                <a:cs typeface="Arial" pitchFamily="34" charset="0"/>
              </a:rPr>
              <a:t>For the sake of understanding, we are ignoring the mark to market impact where daily debit / credit entries are </a:t>
            </a:r>
            <a:r>
              <a:rPr lang="en-US" b="1" i="1" dirty="0" smtClean="0">
                <a:latin typeface="Arial" pitchFamily="34" charset="0"/>
                <a:cs typeface="Arial" pitchFamily="34" charset="0"/>
              </a:rPr>
              <a:t>made</a:t>
            </a:r>
            <a:r>
              <a:rPr lang="en-US" b="1" dirty="0" smtClean="0">
                <a:latin typeface="Arial" pitchFamily="34" charset="0"/>
                <a:cs typeface="Arial" pitchFamily="34" charset="0"/>
              </a:rPr>
              <a:t>)</a:t>
            </a:r>
            <a:endParaRPr lang="en-US" b="1" dirty="0">
              <a:latin typeface="Arial" pitchFamily="34" charset="0"/>
              <a:cs typeface="Arial" pitchFamily="34" charset="0"/>
            </a:endParaRPr>
          </a:p>
          <a:p>
            <a:pPr>
              <a:lnSpc>
                <a:spcPct val="150000"/>
              </a:lnSpc>
            </a:pPr>
            <a:endParaRPr lang="en-US" b="1" dirty="0">
              <a:latin typeface="Arial" pitchFamily="34" charset="0"/>
              <a:cs typeface="Arial" pitchFamily="34" charset="0"/>
            </a:endParaRPr>
          </a:p>
          <a:p>
            <a:pPr>
              <a:lnSpc>
                <a:spcPct val="150000"/>
              </a:lnSpc>
            </a:pPr>
            <a:r>
              <a:rPr lang="en-US" b="1" dirty="0" smtClean="0">
                <a:latin typeface="Arial" pitchFamily="34" charset="0"/>
                <a:cs typeface="Arial" pitchFamily="34" charset="0"/>
              </a:rPr>
              <a:t>The </a:t>
            </a:r>
            <a:r>
              <a:rPr lang="en-US" b="1" dirty="0">
                <a:latin typeface="Arial" pitchFamily="34" charset="0"/>
                <a:cs typeface="Arial" pitchFamily="34" charset="0"/>
              </a:rPr>
              <a:t>buyer of the future makes </a:t>
            </a:r>
            <a:r>
              <a:rPr lang="en-US" b="1" dirty="0" err="1">
                <a:latin typeface="Arial" pitchFamily="34" charset="0"/>
                <a:cs typeface="Arial" pitchFamily="34" charset="0"/>
              </a:rPr>
              <a:t>Rs</a:t>
            </a:r>
            <a:r>
              <a:rPr lang="en-US" b="1" dirty="0">
                <a:latin typeface="Arial" pitchFamily="34" charset="0"/>
                <a:cs typeface="Arial" pitchFamily="34" charset="0"/>
              </a:rPr>
              <a:t> 10 </a:t>
            </a:r>
            <a:endParaRPr lang="en-US" b="1" dirty="0" smtClean="0">
              <a:latin typeface="Arial" pitchFamily="34" charset="0"/>
              <a:cs typeface="Arial" pitchFamily="34" charset="0"/>
            </a:endParaRPr>
          </a:p>
          <a:p>
            <a:pPr>
              <a:lnSpc>
                <a:spcPct val="150000"/>
              </a:lnSpc>
            </a:pPr>
            <a:r>
              <a:rPr lang="en-US" b="1" dirty="0" smtClean="0">
                <a:latin typeface="Arial" pitchFamily="34" charset="0"/>
                <a:cs typeface="Arial" pitchFamily="34" charset="0"/>
              </a:rPr>
              <a:t>(</a:t>
            </a:r>
            <a:r>
              <a:rPr lang="en-US" b="1" dirty="0" err="1">
                <a:latin typeface="Arial" pitchFamily="34" charset="0"/>
                <a:cs typeface="Arial" pitchFamily="34" charset="0"/>
              </a:rPr>
              <a:t>Rs</a:t>
            </a:r>
            <a:r>
              <a:rPr lang="en-US" b="1" dirty="0">
                <a:latin typeface="Arial" pitchFamily="34" charset="0"/>
                <a:cs typeface="Arial" pitchFamily="34" charset="0"/>
              </a:rPr>
              <a:t>. 120 – margin Rs.10 </a:t>
            </a:r>
            <a:r>
              <a:rPr lang="en-US" b="1" dirty="0">
                <a:latin typeface="Arial" pitchFamily="34" charset="0"/>
                <a:cs typeface="Arial" pitchFamily="34" charset="0"/>
              </a:rPr>
              <a:t>– </a:t>
            </a:r>
            <a:r>
              <a:rPr lang="en-US" b="1" dirty="0" smtClean="0">
                <a:latin typeface="Arial" pitchFamily="34" charset="0"/>
                <a:cs typeface="Arial" pitchFamily="34" charset="0"/>
              </a:rPr>
              <a:t> </a:t>
            </a:r>
            <a:r>
              <a:rPr lang="en-US" b="1" dirty="0" err="1" smtClean="0">
                <a:latin typeface="Arial" pitchFamily="34" charset="0"/>
                <a:cs typeface="Arial" pitchFamily="34" charset="0"/>
              </a:rPr>
              <a:t>orignianl</a:t>
            </a:r>
            <a:r>
              <a:rPr lang="en-US" b="1" dirty="0" smtClean="0">
                <a:latin typeface="Arial" pitchFamily="34" charset="0"/>
                <a:cs typeface="Arial" pitchFamily="34" charset="0"/>
              </a:rPr>
              <a:t> price of </a:t>
            </a:r>
            <a:r>
              <a:rPr lang="en-US" b="1" dirty="0" err="1" smtClean="0">
                <a:latin typeface="Arial" pitchFamily="34" charset="0"/>
                <a:cs typeface="Arial" pitchFamily="34" charset="0"/>
              </a:rPr>
              <a:t>Rs</a:t>
            </a:r>
            <a:r>
              <a:rPr lang="en-US" b="1" dirty="0" smtClean="0">
                <a:latin typeface="Arial" pitchFamily="34" charset="0"/>
                <a:cs typeface="Arial" pitchFamily="34" charset="0"/>
              </a:rPr>
              <a:t> 100 </a:t>
            </a:r>
            <a:r>
              <a:rPr lang="en-US" b="1" dirty="0" smtClean="0">
                <a:latin typeface="Arial" pitchFamily="34" charset="0"/>
                <a:cs typeface="Arial" pitchFamily="34" charset="0"/>
              </a:rPr>
              <a:t>= </a:t>
            </a:r>
            <a:r>
              <a:rPr lang="en-US" b="1" dirty="0">
                <a:latin typeface="Arial" pitchFamily="34" charset="0"/>
                <a:cs typeface="Arial" pitchFamily="34" charset="0"/>
              </a:rPr>
              <a:t>Rs.10) as net profit per share. </a:t>
            </a:r>
          </a:p>
        </p:txBody>
      </p:sp>
    </p:spTree>
    <p:extLst>
      <p:ext uri="{BB962C8B-B14F-4D97-AF65-F5344CB8AC3E}">
        <p14:creationId xmlns:p14="http://schemas.microsoft.com/office/powerpoint/2010/main" val="481605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Ramiz\Desktop\From Rajni\Jpegs_blank\PSS_LESSONS_PG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TextBox 8"/>
          <p:cNvSpPr txBox="1"/>
          <p:nvPr/>
        </p:nvSpPr>
        <p:spPr>
          <a:xfrm>
            <a:off x="2555776" y="476672"/>
            <a:ext cx="3957590"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DERIVATIVES</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VS. CASH</a:t>
            </a:r>
          </a:p>
        </p:txBody>
      </p:sp>
      <p:sp>
        <p:nvSpPr>
          <p:cNvPr id="5" name="TextBox 4"/>
          <p:cNvSpPr txBox="1"/>
          <p:nvPr/>
        </p:nvSpPr>
        <p:spPr>
          <a:xfrm>
            <a:off x="4109662" y="4005064"/>
            <a:ext cx="4176464" cy="1754326"/>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He thus makes a profit of </a:t>
            </a:r>
            <a:r>
              <a:rPr lang="en-US" b="1" dirty="0" err="1">
                <a:latin typeface="Arial" pitchFamily="34" charset="0"/>
                <a:cs typeface="Arial" pitchFamily="34" charset="0"/>
              </a:rPr>
              <a:t>Rs</a:t>
            </a:r>
            <a:r>
              <a:rPr lang="en-US" b="1" dirty="0">
                <a:latin typeface="Arial" pitchFamily="34" charset="0"/>
                <a:cs typeface="Arial" pitchFamily="34" charset="0"/>
              </a:rPr>
              <a:t> 10 on an investment </a:t>
            </a:r>
            <a:r>
              <a:rPr lang="en-US" b="1" dirty="0" smtClean="0">
                <a:latin typeface="Arial" pitchFamily="34" charset="0"/>
                <a:cs typeface="Arial" pitchFamily="34" charset="0"/>
              </a:rPr>
              <a:t>of </a:t>
            </a:r>
            <a:r>
              <a:rPr lang="en-US" b="1" dirty="0" err="1" smtClean="0">
                <a:latin typeface="Arial" pitchFamily="34" charset="0"/>
                <a:cs typeface="Arial" pitchFamily="34" charset="0"/>
              </a:rPr>
              <a:t>Rs</a:t>
            </a:r>
            <a:r>
              <a:rPr lang="en-US" b="1" dirty="0" smtClean="0">
                <a:latin typeface="Arial" pitchFamily="34" charset="0"/>
                <a:cs typeface="Arial" pitchFamily="34" charset="0"/>
              </a:rPr>
              <a:t> </a:t>
            </a:r>
            <a:r>
              <a:rPr lang="en-US" b="1" dirty="0">
                <a:latin typeface="Arial" pitchFamily="34" charset="0"/>
                <a:cs typeface="Arial" pitchFamily="34" charset="0"/>
              </a:rPr>
              <a:t>10 which means that the return on investment </a:t>
            </a:r>
            <a:r>
              <a:rPr lang="en-US" b="1" dirty="0" smtClean="0">
                <a:latin typeface="Arial" pitchFamily="34" charset="0"/>
                <a:cs typeface="Arial" pitchFamily="34" charset="0"/>
              </a:rPr>
              <a:t>is 100%.</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751265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nisha\Desktop\From Rajni\Jpegs_blank\PSS_LESSONS_PG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539552" y="1022439"/>
            <a:ext cx="7560840" cy="2169825"/>
          </a:xfrm>
          <a:prstGeom prst="rect">
            <a:avLst/>
          </a:prstGeom>
          <a:noFill/>
        </p:spPr>
        <p:txBody>
          <a:bodyPr wrap="square" rtlCol="0">
            <a:spAutoFit/>
          </a:bodyPr>
          <a:lstStyle/>
          <a:p>
            <a:pPr>
              <a:lnSpc>
                <a:spcPct val="150000"/>
              </a:lnSpc>
            </a:pPr>
            <a:r>
              <a:rPr lang="en-US" b="1" dirty="0" smtClean="0">
                <a:latin typeface="Arial" pitchFamily="34" charset="0"/>
                <a:cs typeface="Arial" pitchFamily="34" charset="0"/>
              </a:rPr>
              <a:t>However</a:t>
            </a:r>
            <a:r>
              <a:rPr lang="en-US" b="1" dirty="0">
                <a:latin typeface="Arial" pitchFamily="34" charset="0"/>
                <a:cs typeface="Arial" pitchFamily="34" charset="0"/>
              </a:rPr>
              <a:t>, please bear in mind that while you can invest in a single share of a company in the spot or cash market, the requirement in the derivative markets is to invest in a diverse basket or lots of the same shares . For example, a basket (which is generally termed used lot size) of say stock “A” would contain 10 stocks per lot.</a:t>
            </a:r>
          </a:p>
        </p:txBody>
      </p:sp>
      <p:sp>
        <p:nvSpPr>
          <p:cNvPr id="4" name="TextBox 3"/>
          <p:cNvSpPr txBox="1"/>
          <p:nvPr/>
        </p:nvSpPr>
        <p:spPr>
          <a:xfrm>
            <a:off x="2555776" y="476672"/>
            <a:ext cx="3957590" cy="400110"/>
          </a:xfrm>
          <a:prstGeom prst="rect">
            <a:avLst/>
          </a:prstGeom>
          <a:noFill/>
        </p:spPr>
        <p:txBody>
          <a:bodyPr wrap="square" rtlCol="0">
            <a:spAutoFit/>
          </a:bodyPr>
          <a:lstStyle/>
          <a:p>
            <a:pPr algn="ctr"/>
            <a:r>
              <a:rPr lang="en-US" sz="2000" b="1" dirty="0">
                <a:solidFill>
                  <a:schemeClr val="bg1"/>
                </a:solidFill>
                <a:latin typeface="Arial" pitchFamily="34" charset="0"/>
                <a:cs typeface="Arial" pitchFamily="34" charset="0"/>
              </a:rPr>
              <a:t>DERIVATIVES</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VS. CASH</a:t>
            </a:r>
          </a:p>
        </p:txBody>
      </p:sp>
    </p:spTree>
    <p:extLst>
      <p:ext uri="{BB962C8B-B14F-4D97-AF65-F5344CB8AC3E}">
        <p14:creationId xmlns:p14="http://schemas.microsoft.com/office/powerpoint/2010/main" val="3115916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TotalTime>
  <Words>839</Words>
  <Application>Microsoft Office PowerPoint</Application>
  <PresentationFormat>On-screen Show (4:3)</PresentationFormat>
  <Paragraphs>71</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manisha</dc:creator>
  <cp:lastModifiedBy>Savio Crasto</cp:lastModifiedBy>
  <cp:revision>215</cp:revision>
  <dcterms:created xsi:type="dcterms:W3CDTF">2013-10-22T09:41:31Z</dcterms:created>
  <dcterms:modified xsi:type="dcterms:W3CDTF">2014-09-26T09:31:18Z</dcterms:modified>
</cp:coreProperties>
</file>